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1894" r:id="rId2"/>
    <p:sldId id="1469" r:id="rId3"/>
    <p:sldId id="1621" r:id="rId4"/>
    <p:sldId id="3056" r:id="rId5"/>
    <p:sldId id="3024" r:id="rId6"/>
    <p:sldId id="3025" r:id="rId7"/>
    <p:sldId id="1633" r:id="rId8"/>
    <p:sldId id="2918" r:id="rId9"/>
    <p:sldId id="3075" r:id="rId10"/>
    <p:sldId id="2915" r:id="rId11"/>
    <p:sldId id="3046" r:id="rId12"/>
    <p:sldId id="3077" r:id="rId13"/>
    <p:sldId id="3044" r:id="rId14"/>
    <p:sldId id="3074" r:id="rId15"/>
    <p:sldId id="3079" r:id="rId16"/>
    <p:sldId id="3081" r:id="rId17"/>
    <p:sldId id="1678" r:id="rId18"/>
    <p:sldId id="3059" r:id="rId19"/>
    <p:sldId id="3060" r:id="rId20"/>
    <p:sldId id="3062" r:id="rId21"/>
    <p:sldId id="3063" r:id="rId22"/>
    <p:sldId id="3064" r:id="rId23"/>
    <p:sldId id="3076" r:id="rId24"/>
    <p:sldId id="3061" r:id="rId25"/>
    <p:sldId id="3058" r:id="rId26"/>
    <p:sldId id="3052" r:id="rId27"/>
    <p:sldId id="3053" r:id="rId28"/>
    <p:sldId id="3066" r:id="rId29"/>
    <p:sldId id="3050" r:id="rId30"/>
    <p:sldId id="3067" r:id="rId31"/>
    <p:sldId id="2934" r:id="rId32"/>
    <p:sldId id="1714" r:id="rId33"/>
    <p:sldId id="1715" r:id="rId34"/>
    <p:sldId id="1719" r:id="rId35"/>
    <p:sldId id="1720" r:id="rId36"/>
    <p:sldId id="3054" r:id="rId37"/>
    <p:sldId id="2937" r:id="rId38"/>
    <p:sldId id="2938" r:id="rId39"/>
    <p:sldId id="3068" r:id="rId40"/>
    <p:sldId id="3069" r:id="rId41"/>
    <p:sldId id="3071" r:id="rId42"/>
    <p:sldId id="3073" r:id="rId43"/>
    <p:sldId id="3082" r:id="rId44"/>
    <p:sldId id="3072" r:id="rId45"/>
    <p:sldId id="549" r:id="rId46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66A0"/>
    <a:srgbClr val="66FF99"/>
    <a:srgbClr val="99CCFF"/>
    <a:srgbClr val="FF9900"/>
    <a:srgbClr val="CCECFF"/>
    <a:srgbClr val="DA0000"/>
    <a:srgbClr val="FE0000"/>
    <a:srgbClr val="EEB500"/>
    <a:srgbClr val="75EF31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930" autoAdjust="0"/>
    <p:restoredTop sz="90909" autoAdjust="0"/>
  </p:normalViewPr>
  <p:slideViewPr>
    <p:cSldViewPr>
      <p:cViewPr varScale="1">
        <p:scale>
          <a:sx n="67" d="100"/>
          <a:sy n="67" d="100"/>
        </p:scale>
        <p:origin x="3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41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buFontTx/>
              <a:buNone/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2643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buFontTx/>
              <a:buNone/>
              <a:defRPr kumimoji="1"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32516" name="Rectangle 4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1264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buFontTx/>
              <a:buNone/>
              <a:defRPr kumimoji="1" sz="12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2647" name="Rectangle 7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DF82A3F1-D360-4240-B217-74188A5CAEAE}" type="slidenum">
              <a:rPr lang="zh-CN" altLang="en-US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398706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CCFE5-986D-4917-AB5C-A619E056CA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561378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35A26-00AC-46E1-A3A8-04CAC9C71E0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264647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60089-755B-4C26-956C-CCA3FE6E5118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827805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BB213C-338B-4CBE-ADD6-6ECF3D5995B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0542239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标题和内容在文本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05AC6-8B6E-4B1E-9AAD-37F2C391305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7479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BFEAEC-5DBF-4DE3-AB84-524343F990E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7695624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C3C64-FD79-40C5-96B9-11C0C9B63CE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986670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C70B1A-DE65-4151-9FED-6743DF32E1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478080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5F6BF-FCE4-4618-AF99-1B744A72F7A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459333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390058-D9E9-40DC-8048-C7E394C0A5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2426436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1CFD5F-29D7-459A-8F1B-09BD5F792AB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831248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7963AD-4DF0-4D2E-9FC2-119F4278C3B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364133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BBEDC0-AD41-443B-B004-27E48581491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418071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buFontTx/>
              <a:buNone/>
              <a:defRPr kumimoji="1" sz="14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buFontTx/>
              <a:buNone/>
              <a:defRPr kumimoji="1" sz="14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400">
                <a:ea typeface="宋体" panose="02010600030101010101" pitchFamily="2" charset="-122"/>
              </a:defRPr>
            </a:lvl1pPr>
          </a:lstStyle>
          <a:p>
            <a:fld id="{158D89C5-45CC-41A5-938D-DC1518F71FA9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8" r:id="rId1"/>
    <p:sldLayoutId id="2147484559" r:id="rId2"/>
    <p:sldLayoutId id="2147484560" r:id="rId3"/>
    <p:sldLayoutId id="2147484561" r:id="rId4"/>
    <p:sldLayoutId id="2147484562" r:id="rId5"/>
    <p:sldLayoutId id="2147484563" r:id="rId6"/>
    <p:sldLayoutId id="2147484564" r:id="rId7"/>
    <p:sldLayoutId id="2147484565" r:id="rId8"/>
    <p:sldLayoutId id="2147484566" r:id="rId9"/>
    <p:sldLayoutId id="2147484567" r:id="rId10"/>
    <p:sldLayoutId id="2147484568" r:id="rId11"/>
    <p:sldLayoutId id="2147484569" r:id="rId12"/>
    <p:sldLayoutId id="214748457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658813"/>
          </a:xfrm>
        </p:spPr>
        <p:txBody>
          <a:bodyPr/>
          <a:lstStyle/>
          <a:p>
            <a:pPr algn="l"/>
            <a:r>
              <a:rPr lang="zh-CN" altLang="zh-CN" sz="3600" smtClean="0">
                <a:solidFill>
                  <a:srgbClr val="00206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谢景欣</a:t>
            </a:r>
            <a:endParaRPr lang="zh-CN" altLang="en-US" sz="3600" smtClean="0">
              <a:solidFill>
                <a:srgbClr val="00206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75" name="内容占位符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909638"/>
            <a:ext cx="8669338" cy="5948362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▲</a:t>
            </a:r>
            <a:r>
              <a:rPr lang="zh-CN" altLang="zh-CN" dirty="0">
                <a:solidFill>
                  <a:srgbClr val="002060"/>
                </a:solidFill>
              </a:rPr>
              <a:t>中华预防医学会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zh-CN" altLang="zh-CN" dirty="0">
                <a:solidFill>
                  <a:srgbClr val="002060"/>
                </a:solidFill>
              </a:rPr>
              <a:t>卫生工程分会 </a:t>
            </a:r>
            <a:r>
              <a:rPr lang="en-US" altLang="zh-CN" dirty="0">
                <a:solidFill>
                  <a:srgbClr val="002060"/>
                </a:solidFill>
              </a:rPr>
              <a:t>     </a:t>
            </a:r>
            <a:r>
              <a:rPr lang="zh-CN" altLang="zh-CN" dirty="0">
                <a:solidFill>
                  <a:srgbClr val="002060"/>
                </a:solidFill>
              </a:rPr>
              <a:t>副主任委员</a:t>
            </a:r>
            <a:endParaRPr lang="en-US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                                 洁净技术学组      组长</a:t>
            </a:r>
            <a:endParaRPr lang="zh-CN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▲</a:t>
            </a:r>
            <a:r>
              <a:rPr lang="zh-CN" altLang="zh-CN" dirty="0">
                <a:solidFill>
                  <a:srgbClr val="002060"/>
                </a:solidFill>
              </a:rPr>
              <a:t>中国微生物学会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zh-CN" altLang="zh-CN" dirty="0">
                <a:solidFill>
                  <a:srgbClr val="002060"/>
                </a:solidFill>
              </a:rPr>
              <a:t>生物安全专委会 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zh-CN" altLang="zh-CN" dirty="0">
                <a:solidFill>
                  <a:srgbClr val="002060"/>
                </a:solidFill>
              </a:rPr>
              <a:t>副主任委员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▲</a:t>
            </a:r>
            <a:r>
              <a:rPr lang="zh-CN" altLang="zh-CN" dirty="0">
                <a:solidFill>
                  <a:srgbClr val="002060"/>
                </a:solidFill>
              </a:rPr>
              <a:t>国家认可委</a:t>
            </a:r>
            <a:r>
              <a:rPr lang="zh-CN" altLang="en-US" dirty="0">
                <a:solidFill>
                  <a:srgbClr val="002060"/>
                </a:solidFill>
              </a:rPr>
              <a:t>员会</a:t>
            </a:r>
            <a:r>
              <a:rPr lang="en-US" altLang="zh-CN" dirty="0">
                <a:solidFill>
                  <a:srgbClr val="002060"/>
                </a:solidFill>
                <a:latin typeface="+mn-ea"/>
              </a:rPr>
              <a:t>(</a:t>
            </a:r>
            <a:r>
              <a:rPr lang="en-US" altLang="zh-CN" b="1" dirty="0">
                <a:solidFill>
                  <a:srgbClr val="002060"/>
                </a:solidFill>
              </a:rPr>
              <a:t>CNAS</a:t>
            </a:r>
            <a:r>
              <a:rPr lang="en-US" altLang="zh-CN" dirty="0">
                <a:solidFill>
                  <a:srgbClr val="002060"/>
                </a:solidFill>
                <a:latin typeface="+mj-ea"/>
                <a:ea typeface="+mj-ea"/>
              </a:rPr>
              <a:t>)</a:t>
            </a:r>
            <a:r>
              <a:rPr lang="en-US" altLang="zh-CN" dirty="0">
                <a:solidFill>
                  <a:srgbClr val="002060"/>
                </a:solidFill>
              </a:rPr>
              <a:t>       </a:t>
            </a:r>
            <a:r>
              <a:rPr lang="zh-CN" altLang="en-US" dirty="0">
                <a:solidFill>
                  <a:srgbClr val="002060"/>
                </a:solidFill>
              </a:rPr>
              <a:t> </a:t>
            </a:r>
            <a:r>
              <a:rPr lang="zh-CN" altLang="en-US" dirty="0" smtClean="0">
                <a:solidFill>
                  <a:srgbClr val="002060"/>
                </a:solidFill>
              </a:rPr>
              <a:t>        </a:t>
            </a:r>
            <a:r>
              <a:rPr lang="zh-CN" altLang="zh-CN" dirty="0" smtClean="0">
                <a:solidFill>
                  <a:srgbClr val="002060"/>
                </a:solidFill>
              </a:rPr>
              <a:t>主任</a:t>
            </a:r>
            <a:r>
              <a:rPr lang="zh-CN" altLang="zh-CN" dirty="0">
                <a:solidFill>
                  <a:srgbClr val="002060"/>
                </a:solidFill>
              </a:rPr>
              <a:t>评审员</a:t>
            </a:r>
            <a:endParaRPr lang="en-US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▲ </a:t>
            </a:r>
            <a:r>
              <a:rPr lang="en-US" altLang="zh-CN" b="1" dirty="0">
                <a:solidFill>
                  <a:srgbClr val="002060"/>
                </a:solidFill>
              </a:rPr>
              <a:t>CNAS</a:t>
            </a:r>
            <a:r>
              <a:rPr lang="zh-CN" altLang="en-US" dirty="0">
                <a:solidFill>
                  <a:srgbClr val="002060"/>
                </a:solidFill>
              </a:rPr>
              <a:t>实验动物专业委员会           委员</a:t>
            </a:r>
            <a:endParaRPr lang="zh-CN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▲国家</a:t>
            </a:r>
            <a:r>
              <a:rPr lang="zh-CN" altLang="en-US" dirty="0" smtClean="0">
                <a:solidFill>
                  <a:srgbClr val="002060"/>
                </a:solidFill>
              </a:rPr>
              <a:t>卫</a:t>
            </a:r>
            <a:r>
              <a:rPr lang="zh-CN" altLang="en-US" dirty="0">
                <a:solidFill>
                  <a:srgbClr val="002060"/>
                </a:solidFill>
              </a:rPr>
              <a:t>健</a:t>
            </a:r>
            <a:r>
              <a:rPr lang="zh-CN" altLang="en-US" dirty="0" smtClean="0">
                <a:solidFill>
                  <a:srgbClr val="002060"/>
                </a:solidFill>
              </a:rPr>
              <a:t>委</a:t>
            </a:r>
            <a:r>
              <a:rPr lang="zh-CN" altLang="en-US" dirty="0">
                <a:solidFill>
                  <a:srgbClr val="002060"/>
                </a:solidFill>
              </a:rPr>
              <a:t>实验室生物安全评审专委会   </a:t>
            </a:r>
            <a:r>
              <a:rPr lang="zh-CN" altLang="en-US" dirty="0" smtClean="0">
                <a:solidFill>
                  <a:srgbClr val="002060"/>
                </a:solidFill>
              </a:rPr>
              <a:t>专家▲</a:t>
            </a:r>
            <a:r>
              <a:rPr lang="zh-CN" altLang="zh-CN" dirty="0">
                <a:solidFill>
                  <a:srgbClr val="002060"/>
                </a:solidFill>
              </a:rPr>
              <a:t>《中国卫生工程学》杂志 </a:t>
            </a:r>
            <a:r>
              <a:rPr lang="en-US" altLang="zh-CN" dirty="0">
                <a:solidFill>
                  <a:srgbClr val="002060"/>
                </a:solidFill>
              </a:rPr>
              <a:t>               </a:t>
            </a:r>
            <a:r>
              <a:rPr lang="zh-CN" altLang="zh-CN" dirty="0">
                <a:solidFill>
                  <a:srgbClr val="002060"/>
                </a:solidFill>
              </a:rPr>
              <a:t>副</a:t>
            </a:r>
            <a:r>
              <a:rPr lang="en-US" altLang="zh-CN" dirty="0">
                <a:solidFill>
                  <a:srgbClr val="002060"/>
                </a:solidFill>
              </a:rPr>
              <a:t>  </a:t>
            </a:r>
            <a:r>
              <a:rPr lang="zh-CN" altLang="zh-CN" dirty="0">
                <a:solidFill>
                  <a:srgbClr val="002060"/>
                </a:solidFill>
              </a:rPr>
              <a:t>主</a:t>
            </a:r>
            <a:r>
              <a:rPr lang="en-US" altLang="zh-CN" dirty="0">
                <a:solidFill>
                  <a:srgbClr val="002060"/>
                </a:solidFill>
              </a:rPr>
              <a:t>  </a:t>
            </a:r>
            <a:r>
              <a:rPr lang="zh-CN" altLang="zh-CN" dirty="0">
                <a:solidFill>
                  <a:srgbClr val="002060"/>
                </a:solidFill>
              </a:rPr>
              <a:t>编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 smtClean="0">
                <a:solidFill>
                  <a:srgbClr val="002060"/>
                </a:solidFill>
              </a:rPr>
              <a:t>▲原</a:t>
            </a:r>
            <a:r>
              <a:rPr lang="zh-CN" altLang="zh-CN" dirty="0" smtClean="0">
                <a:solidFill>
                  <a:srgbClr val="002060"/>
                </a:solidFill>
              </a:rPr>
              <a:t>国家</a:t>
            </a:r>
            <a:r>
              <a:rPr lang="zh-CN" altLang="zh-CN" dirty="0">
                <a:solidFill>
                  <a:srgbClr val="002060"/>
                </a:solidFill>
              </a:rPr>
              <a:t>安监总局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zh-CN" altLang="zh-CN" dirty="0">
                <a:solidFill>
                  <a:srgbClr val="002060"/>
                </a:solidFill>
              </a:rPr>
              <a:t>职业卫生专家</a:t>
            </a:r>
            <a:r>
              <a:rPr lang="zh-CN" altLang="en-US" dirty="0">
                <a:solidFill>
                  <a:srgbClr val="002060"/>
                </a:solidFill>
              </a:rPr>
              <a:t>委员会</a:t>
            </a:r>
            <a:r>
              <a:rPr lang="zh-CN" altLang="zh-CN" dirty="0">
                <a:solidFill>
                  <a:srgbClr val="002060"/>
                </a:solidFill>
              </a:rPr>
              <a:t> </a:t>
            </a:r>
            <a:r>
              <a:rPr lang="en-US" altLang="zh-CN" dirty="0">
                <a:solidFill>
                  <a:srgbClr val="002060"/>
                </a:solidFill>
              </a:rPr>
              <a:t>     </a:t>
            </a:r>
            <a:r>
              <a:rPr lang="zh-CN" altLang="zh-CN" dirty="0" smtClean="0">
                <a:solidFill>
                  <a:srgbClr val="002060"/>
                </a:solidFill>
              </a:rPr>
              <a:t>专家</a:t>
            </a:r>
            <a:endParaRPr lang="en-US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 smtClean="0">
                <a:solidFill>
                  <a:srgbClr val="002060"/>
                </a:solidFill>
              </a:rPr>
              <a:t>▲原</a:t>
            </a:r>
            <a:r>
              <a:rPr lang="zh-CN" altLang="zh-CN" dirty="0" smtClean="0">
                <a:solidFill>
                  <a:srgbClr val="002060"/>
                </a:solidFill>
              </a:rPr>
              <a:t>国家</a:t>
            </a:r>
            <a:r>
              <a:rPr lang="zh-CN" altLang="zh-CN" dirty="0">
                <a:solidFill>
                  <a:srgbClr val="002060"/>
                </a:solidFill>
              </a:rPr>
              <a:t>安监总局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zh-CN" altLang="en-US" dirty="0">
                <a:solidFill>
                  <a:srgbClr val="002060"/>
                </a:solidFill>
              </a:rPr>
              <a:t>甲级资质认可专家库      </a:t>
            </a:r>
            <a:r>
              <a:rPr lang="zh-CN" altLang="en-US" dirty="0" smtClean="0">
                <a:solidFill>
                  <a:srgbClr val="002060"/>
                </a:solidFill>
              </a:rPr>
              <a:t>专家</a:t>
            </a:r>
            <a:endParaRPr lang="en-US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None/>
              <a:defRPr/>
            </a:pPr>
            <a:r>
              <a:rPr lang="zh-CN" altLang="en-US" dirty="0">
                <a:solidFill>
                  <a:srgbClr val="002060"/>
                </a:solidFill>
              </a:rPr>
              <a:t>▲</a:t>
            </a:r>
            <a:r>
              <a:rPr lang="zh-CN" altLang="zh-CN" dirty="0">
                <a:solidFill>
                  <a:srgbClr val="002060"/>
                </a:solidFill>
              </a:rPr>
              <a:t>中国卫生监督协会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zh-CN" altLang="en-US" dirty="0">
                <a:solidFill>
                  <a:srgbClr val="002060"/>
                </a:solidFill>
              </a:rPr>
              <a:t>环境</a:t>
            </a:r>
            <a:r>
              <a:rPr lang="zh-CN" altLang="zh-CN" dirty="0">
                <a:solidFill>
                  <a:srgbClr val="002060"/>
                </a:solidFill>
              </a:rPr>
              <a:t>与健康专委会 </a:t>
            </a:r>
            <a:r>
              <a:rPr lang="en-US" altLang="zh-CN" dirty="0">
                <a:solidFill>
                  <a:srgbClr val="002060"/>
                </a:solidFill>
              </a:rPr>
              <a:t>     </a:t>
            </a:r>
            <a:r>
              <a:rPr lang="zh-CN" altLang="zh-CN" dirty="0">
                <a:solidFill>
                  <a:srgbClr val="002060"/>
                </a:solidFill>
              </a:rPr>
              <a:t>常委</a:t>
            </a:r>
            <a:endParaRPr lang="en-US" altLang="zh-CN" dirty="0">
              <a:solidFill>
                <a:srgbClr val="002060"/>
              </a:solidFill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dirty="0" smtClean="0">
                <a:solidFill>
                  <a:srgbClr val="002060"/>
                </a:solidFill>
              </a:rPr>
              <a:t>▲</a:t>
            </a:r>
            <a:r>
              <a:rPr lang="zh-CN" altLang="en-US" dirty="0">
                <a:solidFill>
                  <a:srgbClr val="002060"/>
                </a:solidFill>
              </a:rPr>
              <a:t>中国职业安全健康协会 </a:t>
            </a:r>
            <a:r>
              <a:rPr lang="zh-CN" altLang="en-US" dirty="0" smtClean="0">
                <a:solidFill>
                  <a:srgbClr val="002060"/>
                </a:solidFill>
              </a:rPr>
              <a:t>分会专家</a:t>
            </a:r>
            <a:r>
              <a:rPr lang="zh-CN" altLang="en-US" dirty="0">
                <a:solidFill>
                  <a:srgbClr val="002060"/>
                </a:solidFill>
              </a:rPr>
              <a:t>委员会  </a:t>
            </a:r>
            <a:r>
              <a:rPr lang="zh-CN" altLang="en-US" dirty="0" smtClean="0">
                <a:solidFill>
                  <a:srgbClr val="002060"/>
                </a:solidFill>
              </a:rPr>
              <a:t>委员</a:t>
            </a:r>
            <a:endParaRPr lang="zh-CN" altLang="zh-CN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899" name="Rectangle 3"/>
          <p:cNvSpPr>
            <a:spLocks noGrp="1" noChangeArrowheads="1"/>
          </p:cNvSpPr>
          <p:nvPr>
            <p:ph idx="1"/>
          </p:nvPr>
        </p:nvSpPr>
        <p:spPr>
          <a:xfrm>
            <a:off x="519907" y="1459756"/>
            <a:ext cx="2431255" cy="2113260"/>
          </a:xfrm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首先设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just" eaLnBrk="1" hangingPunct="1">
              <a:spcBef>
                <a:spcPts val="0"/>
              </a:spcBef>
              <a:buFontTx/>
              <a:buNone/>
            </a:pP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缓冲间</a:t>
            </a:r>
          </a:p>
        </p:txBody>
      </p:sp>
      <p:sp>
        <p:nvSpPr>
          <p:cNvPr id="720900" name="AutoShape 4"/>
          <p:cNvSpPr>
            <a:spLocks noChangeArrowheads="1"/>
          </p:cNvSpPr>
          <p:nvPr/>
        </p:nvSpPr>
        <p:spPr bwMode="auto">
          <a:xfrm>
            <a:off x="3149600" y="1917700"/>
            <a:ext cx="2562225" cy="838200"/>
          </a:xfrm>
          <a:prstGeom prst="cube">
            <a:avLst>
              <a:gd name="adj" fmla="val 4185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试剂制备室</a:t>
            </a:r>
          </a:p>
        </p:txBody>
      </p:sp>
      <p:sp>
        <p:nvSpPr>
          <p:cNvPr id="720901" name="AutoShape 5"/>
          <p:cNvSpPr>
            <a:spLocks noChangeArrowheads="1"/>
          </p:cNvSpPr>
          <p:nvPr/>
        </p:nvSpPr>
        <p:spPr bwMode="auto">
          <a:xfrm>
            <a:off x="3173413" y="3886200"/>
            <a:ext cx="2514600" cy="838200"/>
          </a:xfrm>
          <a:prstGeom prst="cube">
            <a:avLst>
              <a:gd name="adj" fmla="val 3844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/>
              <a:t>核酸扩增室</a:t>
            </a:r>
          </a:p>
        </p:txBody>
      </p:sp>
      <p:sp>
        <p:nvSpPr>
          <p:cNvPr id="720902" name="AutoShape 6"/>
          <p:cNvSpPr>
            <a:spLocks noChangeArrowheads="1"/>
          </p:cNvSpPr>
          <p:nvPr/>
        </p:nvSpPr>
        <p:spPr bwMode="auto">
          <a:xfrm>
            <a:off x="3159125" y="4891088"/>
            <a:ext cx="2514600" cy="800100"/>
          </a:xfrm>
          <a:prstGeom prst="cube">
            <a:avLst>
              <a:gd name="adj" fmla="val 3674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/>
              <a:t>产物分析室</a:t>
            </a:r>
          </a:p>
        </p:txBody>
      </p:sp>
      <p:sp>
        <p:nvSpPr>
          <p:cNvPr id="388103" name="AutoShape 7"/>
          <p:cNvSpPr>
            <a:spLocks noChangeArrowheads="1"/>
          </p:cNvSpPr>
          <p:nvPr/>
        </p:nvSpPr>
        <p:spPr bwMode="auto">
          <a:xfrm>
            <a:off x="6629400" y="1828800"/>
            <a:ext cx="990600" cy="3886200"/>
          </a:xfrm>
          <a:prstGeom prst="cube">
            <a:avLst>
              <a:gd name="adj" fmla="val 42014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</a:rPr>
              <a:t>PCR</a:t>
            </a:r>
            <a:r>
              <a:rPr lang="zh-CN" altLang="en-US">
                <a:solidFill>
                  <a:srgbClr val="FF0000"/>
                </a:solidFill>
              </a:rPr>
              <a:t>专用走廊</a:t>
            </a:r>
          </a:p>
        </p:txBody>
      </p:sp>
      <p:sp>
        <p:nvSpPr>
          <p:cNvPr id="720904" name="AutoShape 8"/>
          <p:cNvSpPr>
            <a:spLocks noChangeArrowheads="1"/>
          </p:cNvSpPr>
          <p:nvPr/>
        </p:nvSpPr>
        <p:spPr bwMode="auto">
          <a:xfrm>
            <a:off x="3157538" y="2895600"/>
            <a:ext cx="2514600" cy="838200"/>
          </a:xfrm>
          <a:prstGeom prst="cube">
            <a:avLst>
              <a:gd name="adj" fmla="val 36551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样本制备室</a:t>
            </a:r>
          </a:p>
        </p:txBody>
      </p:sp>
      <p:sp>
        <p:nvSpPr>
          <p:cNvPr id="388105" name="AutoShape 9"/>
          <p:cNvSpPr>
            <a:spLocks noChangeArrowheads="1"/>
          </p:cNvSpPr>
          <p:nvPr/>
        </p:nvSpPr>
        <p:spPr bwMode="auto">
          <a:xfrm>
            <a:off x="5362575" y="1917700"/>
            <a:ext cx="1143000" cy="839788"/>
          </a:xfrm>
          <a:prstGeom prst="cube">
            <a:avLst>
              <a:gd name="adj" fmla="val 4185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388106" name="AutoShape 10"/>
          <p:cNvSpPr>
            <a:spLocks noChangeArrowheads="1"/>
          </p:cNvSpPr>
          <p:nvPr/>
        </p:nvSpPr>
        <p:spPr bwMode="auto">
          <a:xfrm>
            <a:off x="5356225" y="2897188"/>
            <a:ext cx="1066800" cy="836612"/>
          </a:xfrm>
          <a:prstGeom prst="cube">
            <a:avLst>
              <a:gd name="adj" fmla="val 3674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5356225" y="3873500"/>
            <a:ext cx="1066800" cy="850900"/>
          </a:xfrm>
          <a:prstGeom prst="cube">
            <a:avLst>
              <a:gd name="adj" fmla="val 385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5380038" y="4876800"/>
            <a:ext cx="1041400" cy="823913"/>
          </a:xfrm>
          <a:prstGeom prst="cube">
            <a:avLst>
              <a:gd name="adj" fmla="val 3821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14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519907" y="3733801"/>
            <a:ext cx="2431256" cy="284674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所谓</a:t>
            </a:r>
            <a:r>
              <a:rPr lang="en-US" altLang="zh-CN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PCR</a:t>
            </a: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走廊并无积多少极作用。</a:t>
            </a:r>
            <a:endParaRPr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eaLnBrk="1" hangingPunct="1">
              <a:lnSpc>
                <a:spcPct val="11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面积不足时，不设走廊</a:t>
            </a:r>
            <a:endParaRPr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68425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集中式，一定需要</a:t>
            </a:r>
            <a:r>
              <a:rPr lang="en-US" altLang="zh-CN" sz="4000" b="1" dirty="0" smtClean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PCR</a:t>
            </a:r>
            <a:r>
              <a:rPr lang="zh-CN" altLang="en-US" sz="4000" b="1" dirty="0" smtClean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专用</a:t>
            </a:r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走廊吗？</a:t>
            </a:r>
            <a:endParaRPr lang="zh-CN" altLang="en-US" sz="4000" dirty="0" smtClean="0">
              <a:solidFill>
                <a:schemeClr val="bg1"/>
              </a:solidFill>
              <a:latin typeface="宋体" panose="02010600030101010101" pitchFamily="2" charset="-122"/>
            </a:endParaRPr>
          </a:p>
        </p:txBody>
      </p:sp>
      <p:sp>
        <p:nvSpPr>
          <p:cNvPr id="17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951162" y="5770203"/>
            <a:ext cx="5941318" cy="81034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lnSpc>
                <a:spcPct val="11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当</a:t>
            </a: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工作面积足够时，</a:t>
            </a:r>
            <a:r>
              <a:rPr lang="zh-CN" altLang="en-US" b="1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</a:t>
            </a:r>
            <a:r>
              <a:rPr lang="zh-CN" altLang="en-US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设走廊</a:t>
            </a:r>
            <a:endParaRPr lang="en-US" altLang="zh-CN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3149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88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3" grpId="0" animBg="1"/>
      <p:bldP spid="388105" grpId="0" animBg="1"/>
      <p:bldP spid="388106" grpId="0" animBg="1"/>
      <p:bldP spid="388107" grpId="0" animBg="1"/>
      <p:bldP spid="3881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内容占位符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26443" y="3068960"/>
            <a:ext cx="8031210" cy="2376264"/>
          </a:xfrm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kumimoji="1" lang="zh-CN" altLang="en-US" sz="3600" dirty="0">
                <a:solidFill>
                  <a:schemeClr val="bg1"/>
                </a:solidFill>
              </a:rPr>
              <a:t>在控制交叉污染</a:t>
            </a:r>
            <a:r>
              <a:rPr kumimoji="1" lang="zh-CN" altLang="en-US" sz="3600" dirty="0" smtClean="0">
                <a:solidFill>
                  <a:schemeClr val="bg1"/>
                </a:solidFill>
              </a:rPr>
              <a:t>方面，并</a:t>
            </a:r>
            <a:r>
              <a:rPr kumimoji="1" lang="zh-CN" altLang="en-US" sz="3600" dirty="0">
                <a:solidFill>
                  <a:schemeClr val="bg1"/>
                </a:solidFill>
              </a:rPr>
              <a:t>无多少</a:t>
            </a:r>
            <a:r>
              <a:rPr kumimoji="1" lang="zh-CN" altLang="en-US" sz="3600" dirty="0" smtClean="0">
                <a:solidFill>
                  <a:schemeClr val="bg1"/>
                </a:solidFill>
              </a:rPr>
              <a:t>积</a:t>
            </a:r>
            <a:endParaRPr kumimoji="1" lang="en-US" altLang="zh-CN" sz="3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sz="3600" dirty="0">
                <a:solidFill>
                  <a:schemeClr val="bg1"/>
                </a:solidFill>
              </a:rPr>
              <a:t> </a:t>
            </a:r>
            <a:r>
              <a:rPr kumimoji="1" lang="en-US" altLang="zh-CN" sz="3600" dirty="0" smtClean="0">
                <a:solidFill>
                  <a:schemeClr val="bg1"/>
                </a:solidFill>
              </a:rPr>
              <a:t>       </a:t>
            </a:r>
            <a:r>
              <a:rPr kumimoji="1" lang="zh-CN" altLang="en-US" sz="3600" dirty="0" smtClean="0">
                <a:solidFill>
                  <a:schemeClr val="bg1"/>
                </a:solidFill>
              </a:rPr>
              <a:t>极作用。相反，更易导致交叉污染</a:t>
            </a:r>
            <a:endParaRPr kumimoji="1" lang="en-US" altLang="zh-CN" sz="3600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kumimoji="1" lang="zh-CN" altLang="en-US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应</a:t>
            </a:r>
            <a:r>
              <a:rPr kumimoji="1" lang="zh-CN" altLang="en-US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优先设置</a:t>
            </a:r>
            <a:r>
              <a:rPr kumimoji="1" lang="zh-CN" altLang="en-US" sz="3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缓冲</a:t>
            </a:r>
            <a:r>
              <a:rPr kumimoji="1" lang="zh-CN" alt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间</a:t>
            </a:r>
            <a:endParaRPr kumimoji="1" lang="zh-CN" altLang="en-US" sz="3600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20128" y="641920"/>
            <a:ext cx="53415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1"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关于</a:t>
            </a: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kumimoji="1" lang="en-US" altLang="zh-CN" sz="4000" b="1" dirty="0" smtClean="0">
                <a:solidFill>
                  <a:srgbClr val="FF0000"/>
                </a:solidFill>
                <a:latin typeface="+mn-lt"/>
                <a:ea typeface="微软雅黑" panose="020B0503020204020204" pitchFamily="34" charset="-122"/>
              </a:rPr>
              <a:t>PCR</a:t>
            </a:r>
            <a:r>
              <a:rPr kumimoji="1" lang="zh-CN" altLang="en-US"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专用</a:t>
            </a: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走廊</a:t>
            </a:r>
            <a:r>
              <a:rPr kumimoji="1" lang="zh-CN" altLang="en-US"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endParaRPr kumimoji="1" lang="en-US" altLang="zh-CN" sz="4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20128" y="1492364"/>
            <a:ext cx="8137525" cy="142192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1" lang="zh-CN" altLang="en-US" sz="3600" dirty="0" smtClean="0">
                <a:solidFill>
                  <a:schemeClr val="bg1"/>
                </a:solidFill>
                <a:latin typeface="黑体" panose="02010609060101010101" pitchFamily="49" charset="-122"/>
              </a:rPr>
              <a:t>作用</a:t>
            </a:r>
            <a:r>
              <a:rPr kumimoji="1" lang="zh-CN" altLang="en-US" sz="3600" dirty="0" smtClean="0">
                <a:solidFill>
                  <a:schemeClr val="bg1"/>
                </a:solidFill>
                <a:latin typeface="+mn-ea"/>
                <a:ea typeface="+mn-ea"/>
              </a:rPr>
              <a:t>：主要是</a:t>
            </a:r>
            <a:r>
              <a:rPr kumimoji="1" lang="zh-CN" altLang="en-US" sz="3600" dirty="0">
                <a:solidFill>
                  <a:schemeClr val="bg1"/>
                </a:solidFill>
                <a:latin typeface="+mn-ea"/>
                <a:ea typeface="+mn-ea"/>
              </a:rPr>
              <a:t>将</a:t>
            </a:r>
            <a:r>
              <a:rPr kumimoji="1" lang="zh-CN" altLang="en-US" sz="3600" dirty="0" smtClean="0">
                <a:solidFill>
                  <a:schemeClr val="bg1"/>
                </a:solidFill>
                <a:latin typeface="+mn-ea"/>
                <a:ea typeface="+mn-ea"/>
              </a:rPr>
              <a:t>实验室</a:t>
            </a:r>
            <a:r>
              <a:rPr kumimoji="1" lang="zh-CN" altLang="en-US" sz="3600" dirty="0">
                <a:solidFill>
                  <a:schemeClr val="bg1"/>
                </a:solidFill>
                <a:latin typeface="+mn-ea"/>
                <a:ea typeface="+mn-ea"/>
              </a:rPr>
              <a:t>与其他区域</a:t>
            </a:r>
            <a:r>
              <a:rPr kumimoji="1" lang="zh-CN" altLang="en-US" sz="3600" dirty="0" smtClean="0">
                <a:solidFill>
                  <a:schemeClr val="bg1"/>
                </a:solidFill>
                <a:latin typeface="+mn-ea"/>
                <a:ea typeface="+mn-ea"/>
              </a:rPr>
              <a:t>分</a:t>
            </a:r>
            <a:endParaRPr kumimoji="1" lang="en-US" altLang="zh-CN" sz="3600" dirty="0" smtClean="0">
              <a:solidFill>
                <a:schemeClr val="bg1"/>
              </a:solidFill>
              <a:latin typeface="+mn-ea"/>
              <a:ea typeface="+mn-ea"/>
            </a:endParaRPr>
          </a:p>
          <a:p>
            <a:pPr>
              <a:lnSpc>
                <a:spcPct val="120000"/>
              </a:lnSpc>
              <a:defRPr/>
            </a:pPr>
            <a:r>
              <a:rPr kumimoji="1" lang="en-US" altLang="zh-CN" sz="3600" dirty="0">
                <a:solidFill>
                  <a:schemeClr val="bg1"/>
                </a:solidFill>
                <a:latin typeface="+mn-ea"/>
                <a:ea typeface="+mn-ea"/>
              </a:rPr>
              <a:t> </a:t>
            </a:r>
            <a:r>
              <a:rPr kumimoji="1" lang="en-US" altLang="zh-CN" sz="3600" dirty="0" smtClean="0">
                <a:solidFill>
                  <a:schemeClr val="bg1"/>
                </a:solidFill>
                <a:latin typeface="+mn-ea"/>
                <a:ea typeface="+mn-ea"/>
              </a:rPr>
              <a:t>     </a:t>
            </a:r>
            <a:r>
              <a:rPr kumimoji="1" lang="zh-CN" altLang="en-US" sz="3600" dirty="0" smtClean="0">
                <a:solidFill>
                  <a:schemeClr val="bg1"/>
                </a:solidFill>
                <a:latin typeface="+mn-ea"/>
                <a:ea typeface="+mn-ea"/>
              </a:rPr>
              <a:t>开。这种分开并无实质性意义</a:t>
            </a:r>
            <a:endParaRPr kumimoji="1" lang="en-US" altLang="zh-CN" sz="3600" dirty="0">
              <a:solidFill>
                <a:schemeClr val="bg1"/>
              </a:solidFill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787417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pPr algn="l"/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说明：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27584" y="1553344"/>
            <a:ext cx="7772400" cy="4395936"/>
          </a:xfrm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鉴于本次新冠检测，</a:t>
            </a:r>
            <a:r>
              <a:rPr lang="zh-CN" altLang="en-US" dirty="0" smtClean="0">
                <a:solidFill>
                  <a:schemeClr val="bg1"/>
                </a:solidFill>
              </a:rPr>
              <a:t>要求人员采取</a:t>
            </a:r>
            <a:r>
              <a:rPr lang="zh-CN" altLang="en-US" dirty="0" smtClean="0">
                <a:solidFill>
                  <a:schemeClr val="bg1"/>
                </a:solidFill>
              </a:rPr>
              <a:t>三级防护，基本上</a:t>
            </a:r>
            <a:r>
              <a:rPr lang="zh-CN" altLang="en-US" dirty="0" smtClean="0">
                <a:solidFill>
                  <a:schemeClr val="bg1"/>
                </a:solidFill>
              </a:rPr>
              <a:t>比平常</a:t>
            </a:r>
            <a:r>
              <a:rPr lang="en-US" altLang="zh-CN" dirty="0" smtClean="0">
                <a:solidFill>
                  <a:schemeClr val="bg1"/>
                </a:solidFill>
              </a:rPr>
              <a:t>BSL-2</a:t>
            </a:r>
            <a:r>
              <a:rPr lang="zh-CN" altLang="en-US" dirty="0" smtClean="0">
                <a:solidFill>
                  <a:schemeClr val="bg1"/>
                </a:solidFill>
              </a:rPr>
              <a:t>实验室防护多出一道（双层</a:t>
            </a:r>
            <a:r>
              <a:rPr lang="zh-CN" altLang="en-US" dirty="0" smtClean="0">
                <a:solidFill>
                  <a:schemeClr val="bg1"/>
                </a:solidFill>
              </a:rPr>
              <a:t>防护</a:t>
            </a:r>
            <a:r>
              <a:rPr lang="zh-CN" altLang="en-US" dirty="0" smtClean="0">
                <a:solidFill>
                  <a:schemeClr val="bg1"/>
                </a:solidFill>
              </a:rPr>
              <a:t>）</a:t>
            </a:r>
            <a:r>
              <a:rPr lang="zh-CN" altLang="en-US" dirty="0" smtClean="0">
                <a:solidFill>
                  <a:schemeClr val="bg1"/>
                </a:solidFill>
              </a:rPr>
              <a:t>。  </a:t>
            </a:r>
            <a:r>
              <a:rPr lang="zh-CN" altLang="en-US" dirty="0" smtClean="0">
                <a:solidFill>
                  <a:schemeClr val="bg1"/>
                </a:solidFill>
              </a:rPr>
              <a:t>因此</a:t>
            </a:r>
            <a:r>
              <a:rPr lang="zh-CN" altLang="en-US" dirty="0" smtClean="0">
                <a:solidFill>
                  <a:schemeClr val="bg1"/>
                </a:solidFill>
              </a:rPr>
              <a:t>，样本制备</a:t>
            </a:r>
            <a:r>
              <a:rPr lang="zh-CN" altLang="en-US" dirty="0" smtClean="0">
                <a:solidFill>
                  <a:schemeClr val="bg1"/>
                </a:solidFill>
              </a:rPr>
              <a:t>间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（</a:t>
            </a:r>
            <a:r>
              <a:rPr lang="en-US" altLang="zh-CN" dirty="0" smtClean="0">
                <a:solidFill>
                  <a:schemeClr val="bg1"/>
                </a:solidFill>
              </a:rPr>
              <a:t>BSL-2</a:t>
            </a:r>
            <a:r>
              <a:rPr lang="zh-CN" altLang="en-US" dirty="0" smtClean="0">
                <a:solidFill>
                  <a:schemeClr val="bg1"/>
                </a:solidFill>
              </a:rPr>
              <a:t>）的缓冲间宜适当扩大，用于</a:t>
            </a:r>
            <a:r>
              <a:rPr lang="zh-CN" altLang="en-US" dirty="0" smtClean="0">
                <a:solidFill>
                  <a:schemeClr val="bg1"/>
                </a:solidFill>
              </a:rPr>
              <a:t>脱卸第二</a:t>
            </a:r>
            <a:r>
              <a:rPr lang="zh-CN" altLang="en-US" dirty="0" smtClean="0">
                <a:solidFill>
                  <a:schemeClr val="bg1"/>
                </a:solidFill>
              </a:rPr>
              <a:t>层（内层）防护服、帽子、</a:t>
            </a:r>
            <a:r>
              <a:rPr lang="zh-CN" altLang="en-US" dirty="0" smtClean="0">
                <a:solidFill>
                  <a:schemeClr val="bg1"/>
                </a:solidFill>
              </a:rPr>
              <a:t>口罩和手套等防护用品之</a:t>
            </a:r>
            <a:r>
              <a:rPr lang="zh-CN" altLang="en-US" dirty="0" smtClean="0">
                <a:solidFill>
                  <a:schemeClr val="bg1"/>
                </a:solidFill>
              </a:rPr>
              <a:t>所</a:t>
            </a:r>
            <a:endParaRPr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639189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内容占位符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484784"/>
            <a:ext cx="7849493" cy="1656184"/>
          </a:xfrm>
          <a:solidFill>
            <a:srgbClr val="2066A0"/>
          </a:solidFill>
          <a:ln>
            <a:solidFill>
              <a:schemeClr val="bg1">
                <a:lumMod val="65000"/>
              </a:schemeClr>
            </a:solidFill>
          </a:ln>
        </p:spPr>
        <p:txBody>
          <a:bodyPr anchor="ctr"/>
          <a:lstStyle/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可利用走廊，设计定向气流，空气从走廊试剂</a:t>
            </a:r>
            <a:r>
              <a:rPr kumimoji="1"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间端</a:t>
            </a:r>
            <a:r>
              <a:rPr kumimoji="1"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流向分析</a:t>
            </a:r>
            <a:r>
              <a:rPr kumimoji="1"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间端</a:t>
            </a:r>
            <a:r>
              <a:rPr kumimoji="1"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，减少空气倒流</a:t>
            </a:r>
            <a:endParaRPr kumimoji="1" lang="zh-CN" altLang="en-US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827584" y="3284984"/>
            <a:ext cx="7849493" cy="259228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若设</a:t>
            </a:r>
            <a:r>
              <a:rPr kumimoji="1" lang="zh-CN" altLang="en-US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走廊</a:t>
            </a:r>
            <a:endParaRPr kumimoji="1" lang="en-US" altLang="zh-CN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——</a:t>
            </a:r>
            <a:r>
              <a:rPr kumimoji="1"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可作前室：放置更衣柜，用以更换</a:t>
            </a:r>
            <a:endParaRPr kumimoji="1"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FontTx/>
              <a:buNone/>
              <a:defRPr/>
            </a:pPr>
            <a:r>
              <a:rPr kumimoji="1" lang="en-US" altLang="zh-CN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kumimoji="1" lang="en-US" altLang="zh-CN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</a:t>
            </a:r>
            <a:r>
              <a:rPr kumimoji="1" lang="zh-CN" altLang="zh-CN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清洁工作衣帽</a:t>
            </a:r>
            <a:r>
              <a:rPr kumimoji="1"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；存放物品</a:t>
            </a:r>
            <a:endParaRPr kumimoji="1" lang="en-US" altLang="zh-CN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51520" y="522417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若设</a:t>
            </a:r>
            <a:r>
              <a:rPr kumimoji="1" lang="en-US" altLang="zh-CN" sz="4000" b="1" dirty="0" smtClean="0">
                <a:solidFill>
                  <a:srgbClr val="FF0000"/>
                </a:solidFill>
                <a:latin typeface="+mn-lt"/>
                <a:ea typeface="微软雅黑" panose="020B0503020204020204" pitchFamily="34" charset="-122"/>
              </a:rPr>
              <a:t>PCR</a:t>
            </a:r>
            <a:r>
              <a:rPr kumimoji="1" lang="zh-CN" altLang="en-US" sz="4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专用</a:t>
            </a: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走廊，可化不利为有利</a:t>
            </a:r>
            <a:endParaRPr kumimoji="1" lang="en-US" altLang="zh-CN" sz="40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251520" y="2071700"/>
            <a:ext cx="482352" cy="482352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椭圆 5"/>
          <p:cNvSpPr/>
          <p:nvPr/>
        </p:nvSpPr>
        <p:spPr bwMode="auto">
          <a:xfrm>
            <a:off x="295003" y="4339952"/>
            <a:ext cx="482352" cy="482352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642123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9570" name="标题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40160"/>
          </a:xfrm>
          <a:solidFill>
            <a:srgbClr val="C00000"/>
          </a:solidFill>
        </p:spPr>
        <p:txBody>
          <a:bodyPr/>
          <a:lstStyle/>
          <a:p>
            <a:r>
              <a:rPr lang="en-US" altLang="zh-CN" sz="4000" b="1" dirty="0" smtClean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BSL-2   </a:t>
            </a:r>
            <a:r>
              <a:rPr lang="zh-CN" altLang="en-US" sz="4000" b="1" dirty="0" smtClean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负压</a:t>
            </a:r>
            <a:r>
              <a:rPr lang="en-US" altLang="zh-CN" sz="4000" b="1" dirty="0" smtClean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 </a:t>
            </a:r>
            <a:r>
              <a:rPr lang="zh-CN" altLang="en-US" sz="4000" b="1" dirty="0" smtClean="0">
                <a:solidFill>
                  <a:schemeClr val="bg1"/>
                </a:solidFill>
                <a:latin typeface="+mn-lt"/>
                <a:ea typeface="微软雅黑" panose="020B0503020204020204" pitchFamily="34" charset="-122"/>
              </a:rPr>
              <a:t>是否更加安全？</a:t>
            </a:r>
            <a:endParaRPr lang="zh-CN" altLang="en-US" sz="4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39265" y="1628800"/>
            <a:ext cx="8279259" cy="14847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lnSpc>
                <a:spcPct val="114000"/>
              </a:lnSpc>
            </a:pPr>
            <a:r>
              <a:rPr lang="zh-CN" altLang="en-US" dirty="0" smtClean="0">
                <a:solidFill>
                  <a:schemeClr val="bg1"/>
                </a:solidFill>
              </a:rPr>
              <a:t>负压的主要作用是保护环境，而</a:t>
            </a:r>
            <a:r>
              <a:rPr lang="zh-CN" altLang="en-US" dirty="0" smtClean="0">
                <a:solidFill>
                  <a:schemeClr val="bg1"/>
                </a:solidFill>
              </a:rPr>
              <a:t>非人员</a:t>
            </a:r>
            <a:r>
              <a:rPr lang="zh-CN" altLang="en-US" dirty="0" smtClean="0">
                <a:solidFill>
                  <a:schemeClr val="bg1"/>
                </a:solidFill>
              </a:rPr>
              <a:t>。        室内负压，可阻止空气无组织外泄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43009" y="3302224"/>
            <a:ext cx="8279259" cy="3024336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lnSpc>
                <a:spcPct val="114000"/>
              </a:lnSpc>
            </a:pPr>
            <a:r>
              <a:rPr lang="zh-CN" altLang="en-US" dirty="0" smtClean="0">
                <a:solidFill>
                  <a:schemeClr val="bg1"/>
                </a:solidFill>
              </a:rPr>
              <a:t>负压实验室，设计正确，如气流组织由低风险区流向高风险区（定向气流）、避免房间气流干扰生物安全柜气流（横向干扰）等设计符合要求，才能起到保护人员的作用。反之，则</a:t>
            </a:r>
            <a:r>
              <a:rPr lang="zh-CN" altLang="en-US" dirty="0" smtClean="0">
                <a:solidFill>
                  <a:schemeClr val="bg1"/>
                </a:solidFill>
              </a:rPr>
              <a:t>更加危险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6" name="五角星 5"/>
          <p:cNvSpPr/>
          <p:nvPr/>
        </p:nvSpPr>
        <p:spPr bwMode="auto">
          <a:xfrm>
            <a:off x="251520" y="162880"/>
            <a:ext cx="914400" cy="914400"/>
          </a:xfrm>
          <a:prstGeom prst="star5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204903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3"/>
          <p:cNvSpPr>
            <a:spLocks noChangeArrowheads="1"/>
          </p:cNvSpPr>
          <p:nvPr/>
        </p:nvSpPr>
        <p:spPr bwMode="auto">
          <a:xfrm>
            <a:off x="2951163" y="2019300"/>
            <a:ext cx="3962400" cy="3590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endParaRPr kumimoji="1" lang="zh-CN" altLang="en-US" sz="2400">
              <a:ea typeface="宋体" panose="02010600030101010101" pitchFamily="2" charset="-122"/>
            </a:endParaRPr>
          </a:p>
        </p:txBody>
      </p:sp>
      <p:sp>
        <p:nvSpPr>
          <p:cNvPr id="602115" name="Rectangle 4"/>
          <p:cNvSpPr>
            <a:spLocks noChangeArrowheads="1"/>
          </p:cNvSpPr>
          <p:nvPr/>
        </p:nvSpPr>
        <p:spPr bwMode="auto">
          <a:xfrm>
            <a:off x="3119438" y="2336800"/>
            <a:ext cx="533400" cy="533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6" name="Rectangle 5"/>
          <p:cNvSpPr>
            <a:spLocks noChangeArrowheads="1"/>
          </p:cNvSpPr>
          <p:nvPr/>
        </p:nvSpPr>
        <p:spPr bwMode="auto">
          <a:xfrm>
            <a:off x="6877050" y="2276475"/>
            <a:ext cx="228600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7" name="Rectangle 6"/>
          <p:cNvSpPr>
            <a:spLocks noChangeArrowheads="1"/>
          </p:cNvSpPr>
          <p:nvPr/>
        </p:nvSpPr>
        <p:spPr bwMode="auto">
          <a:xfrm>
            <a:off x="6011863" y="2349500"/>
            <a:ext cx="5334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8" name="Rectangle 7"/>
          <p:cNvSpPr>
            <a:spLocks noChangeArrowheads="1"/>
          </p:cNvSpPr>
          <p:nvPr/>
        </p:nvSpPr>
        <p:spPr bwMode="auto">
          <a:xfrm>
            <a:off x="6011863" y="4033838"/>
            <a:ext cx="5334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9" name="AutoShape 8"/>
          <p:cNvSpPr>
            <a:spLocks noChangeArrowheads="1"/>
          </p:cNvSpPr>
          <p:nvPr/>
        </p:nvSpPr>
        <p:spPr bwMode="auto">
          <a:xfrm>
            <a:off x="4419600" y="3733800"/>
            <a:ext cx="914400" cy="914400"/>
          </a:xfrm>
          <a:prstGeom prst="smileyFace">
            <a:avLst>
              <a:gd name="adj" fmla="val 465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0" name="AutoShape 9"/>
          <p:cNvSpPr>
            <a:spLocks noChangeArrowheads="1"/>
          </p:cNvSpPr>
          <p:nvPr/>
        </p:nvSpPr>
        <p:spPr bwMode="auto">
          <a:xfrm>
            <a:off x="5060702" y="2565400"/>
            <a:ext cx="533400" cy="685800"/>
          </a:xfrm>
          <a:prstGeom prst="smileyFace">
            <a:avLst>
              <a:gd name="adj" fmla="val 4653"/>
            </a:avLst>
          </a:prstGeom>
          <a:solidFill>
            <a:srgbClr val="FF99F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1" name="Rectangle 11"/>
          <p:cNvSpPr>
            <a:spLocks noChangeArrowheads="1"/>
          </p:cNvSpPr>
          <p:nvPr/>
        </p:nvSpPr>
        <p:spPr bwMode="auto">
          <a:xfrm>
            <a:off x="509513" y="389731"/>
            <a:ext cx="4062487" cy="1495794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kumimoji="1" lang="zh-CN" altLang="en-US" sz="4000" b="1" dirty="0">
                <a:solidFill>
                  <a:schemeClr val="bg1"/>
                </a:solidFill>
                <a:latin typeface="黑体" panose="02010609060101010101" pitchFamily="49" charset="-122"/>
              </a:rPr>
              <a:t>负压</a:t>
            </a:r>
            <a:r>
              <a:rPr kumimoji="1" lang="zh-CN" altLang="en-US" sz="4000" b="1" dirty="0" smtClean="0">
                <a:solidFill>
                  <a:schemeClr val="bg1"/>
                </a:solidFill>
                <a:latin typeface="黑体" panose="02010609060101010101" pitchFamily="49" charset="-122"/>
              </a:rPr>
              <a:t>核心工作间</a:t>
            </a:r>
            <a:endParaRPr kumimoji="1" lang="en-US" altLang="zh-CN" sz="4000" b="1" dirty="0" smtClean="0">
              <a:solidFill>
                <a:schemeClr val="bg1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14000"/>
              </a:lnSpc>
            </a:pPr>
            <a:r>
              <a:rPr kumimoji="1" lang="zh-CN" altLang="en-US" sz="4000" b="1" dirty="0" smtClean="0">
                <a:solidFill>
                  <a:schemeClr val="bg1"/>
                </a:solidFill>
                <a:latin typeface="黑体" panose="02010609060101010101" pitchFamily="49" charset="-122"/>
              </a:rPr>
              <a:t>气流组织</a:t>
            </a:r>
            <a:endParaRPr kumimoji="1" lang="zh-CN" altLang="en-US" sz="3600" b="1" dirty="0">
              <a:solidFill>
                <a:schemeClr val="folHlin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02122" name="Rectangle 12"/>
          <p:cNvSpPr>
            <a:spLocks noChangeArrowheads="1"/>
          </p:cNvSpPr>
          <p:nvPr/>
        </p:nvSpPr>
        <p:spPr bwMode="auto">
          <a:xfrm>
            <a:off x="3130550" y="3514725"/>
            <a:ext cx="533400" cy="53340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3" name="Rectangle 13"/>
          <p:cNvSpPr>
            <a:spLocks noChangeArrowheads="1"/>
          </p:cNvSpPr>
          <p:nvPr/>
        </p:nvSpPr>
        <p:spPr bwMode="auto">
          <a:xfrm>
            <a:off x="3119438" y="4648200"/>
            <a:ext cx="533400" cy="53340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4" name="Rectangle 14"/>
          <p:cNvSpPr>
            <a:spLocks noChangeArrowheads="1"/>
          </p:cNvSpPr>
          <p:nvPr/>
        </p:nvSpPr>
        <p:spPr bwMode="auto">
          <a:xfrm>
            <a:off x="6848475" y="3381375"/>
            <a:ext cx="228600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5" name="Rectangle 15"/>
          <p:cNvSpPr>
            <a:spLocks noChangeArrowheads="1"/>
          </p:cNvSpPr>
          <p:nvPr/>
        </p:nvSpPr>
        <p:spPr bwMode="auto">
          <a:xfrm>
            <a:off x="6848475" y="4581525"/>
            <a:ext cx="228600" cy="6096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6" name="AutoShape 17"/>
          <p:cNvSpPr>
            <a:spLocks noChangeArrowheads="1"/>
          </p:cNvSpPr>
          <p:nvPr/>
        </p:nvSpPr>
        <p:spPr bwMode="auto">
          <a:xfrm>
            <a:off x="5068887" y="4265612"/>
            <a:ext cx="533400" cy="685800"/>
          </a:xfrm>
          <a:prstGeom prst="smileyFace">
            <a:avLst>
              <a:gd name="adj" fmla="val 4653"/>
            </a:avLst>
          </a:prstGeom>
          <a:solidFill>
            <a:srgbClr val="FF99FF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7" name="AutoShape 18"/>
          <p:cNvSpPr>
            <a:spLocks noChangeArrowheads="1"/>
          </p:cNvSpPr>
          <p:nvPr/>
        </p:nvSpPr>
        <p:spPr bwMode="auto">
          <a:xfrm>
            <a:off x="7245350" y="2085181"/>
            <a:ext cx="1528763" cy="992188"/>
          </a:xfrm>
          <a:prstGeom prst="wedgeRoundRectCallout">
            <a:avLst>
              <a:gd name="adj1" fmla="val -65466"/>
              <a:gd name="adj2" fmla="val -1476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>
                <a:solidFill>
                  <a:srgbClr val="FF3300"/>
                </a:solidFill>
                <a:latin typeface="黑体" panose="02010609060101010101" pitchFamily="49" charset="-122"/>
              </a:rPr>
              <a:t>排风口</a:t>
            </a:r>
          </a:p>
        </p:txBody>
      </p:sp>
      <p:sp>
        <p:nvSpPr>
          <p:cNvPr id="602128" name="AutoShape 19"/>
          <p:cNvSpPr>
            <a:spLocks noChangeArrowheads="1"/>
          </p:cNvSpPr>
          <p:nvPr/>
        </p:nvSpPr>
        <p:spPr bwMode="auto">
          <a:xfrm>
            <a:off x="4170363" y="2413000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9" name="AutoShape 20"/>
          <p:cNvSpPr>
            <a:spLocks noChangeArrowheads="1"/>
          </p:cNvSpPr>
          <p:nvPr/>
        </p:nvSpPr>
        <p:spPr bwMode="auto">
          <a:xfrm>
            <a:off x="4227513" y="3541713"/>
            <a:ext cx="647700" cy="457200"/>
          </a:xfrm>
          <a:prstGeom prst="rightArrow">
            <a:avLst>
              <a:gd name="adj1" fmla="val 50000"/>
              <a:gd name="adj2" fmla="val 35417"/>
            </a:avLst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eaLnBrk="1" hangingPunct="1"/>
            <a:endParaRPr kumimoji="1" lang="zh-CN" altLang="en-US"/>
          </a:p>
        </p:txBody>
      </p:sp>
      <p:sp>
        <p:nvSpPr>
          <p:cNvPr id="602130" name="AutoShape 21"/>
          <p:cNvSpPr>
            <a:spLocks noChangeArrowheads="1"/>
          </p:cNvSpPr>
          <p:nvPr/>
        </p:nvSpPr>
        <p:spPr bwMode="auto">
          <a:xfrm>
            <a:off x="4211638" y="4668838"/>
            <a:ext cx="720725" cy="457200"/>
          </a:xfrm>
          <a:prstGeom prst="rightArrow">
            <a:avLst>
              <a:gd name="adj1" fmla="val 50000"/>
              <a:gd name="adj2" fmla="val 39410"/>
            </a:avLst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pPr eaLnBrk="1" hangingPunct="1"/>
            <a:endParaRPr kumimoji="1" lang="zh-CN" altLang="en-US"/>
          </a:p>
        </p:txBody>
      </p:sp>
      <p:sp>
        <p:nvSpPr>
          <p:cNvPr id="602131" name="AutoShape 24"/>
          <p:cNvSpPr>
            <a:spLocks noChangeArrowheads="1"/>
          </p:cNvSpPr>
          <p:nvPr/>
        </p:nvSpPr>
        <p:spPr bwMode="auto">
          <a:xfrm>
            <a:off x="1171923" y="2068512"/>
            <a:ext cx="1676400" cy="1000448"/>
          </a:xfrm>
          <a:prstGeom prst="wedgeRoundRectCallout">
            <a:avLst>
              <a:gd name="adj1" fmla="val 76136"/>
              <a:gd name="adj2" fmla="val 1806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>
                <a:solidFill>
                  <a:srgbClr val="FF3300"/>
                </a:solidFill>
                <a:latin typeface="黑体" panose="02010609060101010101" pitchFamily="49" charset="-122"/>
              </a:rPr>
              <a:t>送风口</a:t>
            </a:r>
          </a:p>
        </p:txBody>
      </p:sp>
      <p:sp>
        <p:nvSpPr>
          <p:cNvPr id="602132" name="AutoShape 25"/>
          <p:cNvSpPr>
            <a:spLocks noChangeArrowheads="1"/>
          </p:cNvSpPr>
          <p:nvPr/>
        </p:nvSpPr>
        <p:spPr bwMode="auto">
          <a:xfrm>
            <a:off x="7215186" y="3933825"/>
            <a:ext cx="1541464" cy="952500"/>
          </a:xfrm>
          <a:prstGeom prst="wedgeRoundRectCallout">
            <a:avLst>
              <a:gd name="adj1" fmla="val -106792"/>
              <a:gd name="adj2" fmla="val -1791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>
                <a:solidFill>
                  <a:schemeClr val="bg2"/>
                </a:solidFill>
                <a:latin typeface="黑体" panose="02010609060101010101" pitchFamily="49" charset="-122"/>
              </a:rPr>
              <a:t>生安柜</a:t>
            </a:r>
          </a:p>
        </p:txBody>
      </p:sp>
      <p:sp>
        <p:nvSpPr>
          <p:cNvPr id="602133" name="AutoShape 10"/>
          <p:cNvSpPr>
            <a:spLocks noGrp="1" noChangeArrowheads="1"/>
          </p:cNvSpPr>
          <p:nvPr>
            <p:ph type="body" idx="1"/>
          </p:nvPr>
        </p:nvSpPr>
        <p:spPr>
          <a:xfrm>
            <a:off x="1157288" y="3733800"/>
            <a:ext cx="1676400" cy="952500"/>
          </a:xfrm>
          <a:prstGeom prst="wedgeRoundRectCallout">
            <a:avLst>
              <a:gd name="adj1" fmla="val 183144"/>
              <a:gd name="adj2" fmla="val 35940"/>
              <a:gd name="adj3" fmla="val 16667"/>
            </a:avLst>
          </a:prstGeom>
          <a:solidFill>
            <a:schemeClr val="bg1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zh-CN" altLang="en-US" dirty="0" smtClean="0">
                <a:solidFill>
                  <a:schemeClr val="bg2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人 员</a:t>
            </a:r>
          </a:p>
        </p:txBody>
      </p:sp>
      <p:cxnSp>
        <p:nvCxnSpPr>
          <p:cNvPr id="3" name="直接箭头连接符 2"/>
          <p:cNvCxnSpPr/>
          <p:nvPr/>
        </p:nvCxnSpPr>
        <p:spPr bwMode="auto">
          <a:xfrm>
            <a:off x="5732215" y="2565400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4" name="直接箭头连接符 23"/>
          <p:cNvCxnSpPr/>
          <p:nvPr/>
        </p:nvCxnSpPr>
        <p:spPr bwMode="auto">
          <a:xfrm>
            <a:off x="5732215" y="2935287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5" name="直接箭头连接符 24"/>
          <p:cNvCxnSpPr/>
          <p:nvPr/>
        </p:nvCxnSpPr>
        <p:spPr bwMode="auto">
          <a:xfrm>
            <a:off x="5732215" y="3352800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6" name="直接箭头连接符 25"/>
          <p:cNvCxnSpPr/>
          <p:nvPr/>
        </p:nvCxnSpPr>
        <p:spPr bwMode="auto">
          <a:xfrm>
            <a:off x="5732215" y="4670425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7" name="直接箭头连接符 26"/>
          <p:cNvCxnSpPr/>
          <p:nvPr/>
        </p:nvCxnSpPr>
        <p:spPr bwMode="auto">
          <a:xfrm>
            <a:off x="5732215" y="4225925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cxnSp>
        <p:nvCxnSpPr>
          <p:cNvPr id="28" name="直接箭头连接符 27"/>
          <p:cNvCxnSpPr/>
          <p:nvPr/>
        </p:nvCxnSpPr>
        <p:spPr bwMode="auto">
          <a:xfrm>
            <a:off x="5732215" y="5126038"/>
            <a:ext cx="216024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</p:spPr>
      </p:cxnSp>
      <p:sp>
        <p:nvSpPr>
          <p:cNvPr id="4" name="弧形 3"/>
          <p:cNvSpPr/>
          <p:nvPr/>
        </p:nvSpPr>
        <p:spPr bwMode="auto">
          <a:xfrm rot="16200000">
            <a:off x="2509839" y="4980620"/>
            <a:ext cx="914400" cy="914400"/>
          </a:xfrm>
          <a:prstGeom prst="arc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cxnSp>
        <p:nvCxnSpPr>
          <p:cNvPr id="6" name="直接连接符 5"/>
          <p:cNvCxnSpPr>
            <a:stCxn id="4" idx="0"/>
            <a:endCxn id="4" idx="1"/>
          </p:cNvCxnSpPr>
          <p:nvPr/>
        </p:nvCxnSpPr>
        <p:spPr bwMode="auto">
          <a:xfrm>
            <a:off x="2509839" y="543782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4818063" y="389731"/>
            <a:ext cx="3786013" cy="1495794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kumimoji="1"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定向气流</a:t>
            </a:r>
            <a:endParaRPr kumimoji="1" lang="en-US" altLang="zh-CN" sz="4000" b="1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14000"/>
              </a:lnSpc>
            </a:pPr>
            <a:r>
              <a:rPr kumimoji="1" lang="en-US" altLang="zh-CN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避免横向干扰</a:t>
            </a:r>
            <a:endParaRPr kumimoji="1" lang="zh-CN" altLang="en-US" sz="3600" b="1" dirty="0">
              <a:solidFill>
                <a:schemeClr val="folHlin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右箭头 1"/>
          <p:cNvSpPr/>
          <p:nvPr/>
        </p:nvSpPr>
        <p:spPr bwMode="auto">
          <a:xfrm>
            <a:off x="4509740" y="533301"/>
            <a:ext cx="370583" cy="1419112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639274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3"/>
          <p:cNvSpPr>
            <a:spLocks noChangeArrowheads="1"/>
          </p:cNvSpPr>
          <p:nvPr/>
        </p:nvSpPr>
        <p:spPr bwMode="auto">
          <a:xfrm>
            <a:off x="2951163" y="2019300"/>
            <a:ext cx="3962400" cy="35909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endParaRPr kumimoji="1" lang="zh-CN" altLang="en-US" sz="2400">
              <a:ea typeface="宋体" panose="02010600030101010101" pitchFamily="2" charset="-122"/>
            </a:endParaRPr>
          </a:p>
        </p:txBody>
      </p:sp>
      <p:sp>
        <p:nvSpPr>
          <p:cNvPr id="602115" name="Rectangle 4"/>
          <p:cNvSpPr>
            <a:spLocks noChangeArrowheads="1"/>
          </p:cNvSpPr>
          <p:nvPr/>
        </p:nvSpPr>
        <p:spPr bwMode="auto">
          <a:xfrm>
            <a:off x="4451352" y="2847975"/>
            <a:ext cx="533400" cy="5334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7" name="Rectangle 6"/>
          <p:cNvSpPr>
            <a:spLocks noChangeArrowheads="1"/>
          </p:cNvSpPr>
          <p:nvPr/>
        </p:nvSpPr>
        <p:spPr bwMode="auto">
          <a:xfrm>
            <a:off x="6011863" y="2349500"/>
            <a:ext cx="533400" cy="1143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8" name="Rectangle 7"/>
          <p:cNvSpPr>
            <a:spLocks noChangeArrowheads="1"/>
          </p:cNvSpPr>
          <p:nvPr/>
        </p:nvSpPr>
        <p:spPr bwMode="auto">
          <a:xfrm>
            <a:off x="6011863" y="4033838"/>
            <a:ext cx="533400" cy="1219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19" name="AutoShape 8"/>
          <p:cNvSpPr>
            <a:spLocks noChangeArrowheads="1"/>
          </p:cNvSpPr>
          <p:nvPr/>
        </p:nvSpPr>
        <p:spPr bwMode="auto">
          <a:xfrm>
            <a:off x="4419600" y="3733800"/>
            <a:ext cx="914400" cy="914400"/>
          </a:xfrm>
          <a:prstGeom prst="smileyFace">
            <a:avLst>
              <a:gd name="adj" fmla="val 465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2" name="Rectangle 12"/>
          <p:cNvSpPr>
            <a:spLocks noChangeArrowheads="1"/>
          </p:cNvSpPr>
          <p:nvPr/>
        </p:nvSpPr>
        <p:spPr bwMode="auto">
          <a:xfrm>
            <a:off x="4451352" y="4048125"/>
            <a:ext cx="533400" cy="533400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kumimoji="1" lang="zh-CN" altLang="en-US"/>
          </a:p>
        </p:txBody>
      </p:sp>
      <p:sp>
        <p:nvSpPr>
          <p:cNvPr id="602127" name="AutoShape 18"/>
          <p:cNvSpPr>
            <a:spLocks noChangeArrowheads="1"/>
          </p:cNvSpPr>
          <p:nvPr/>
        </p:nvSpPr>
        <p:spPr bwMode="auto">
          <a:xfrm>
            <a:off x="7223126" y="3975100"/>
            <a:ext cx="1528763" cy="992188"/>
          </a:xfrm>
          <a:prstGeom prst="wedgeRoundRectCallout">
            <a:avLst>
              <a:gd name="adj1" fmla="val -79485"/>
              <a:gd name="adj2" fmla="val 101873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>
                <a:solidFill>
                  <a:srgbClr val="FF3300"/>
                </a:solidFill>
                <a:latin typeface="黑体" panose="02010609060101010101" pitchFamily="49" charset="-122"/>
              </a:rPr>
              <a:t>排风口</a:t>
            </a:r>
          </a:p>
        </p:txBody>
      </p:sp>
      <p:sp>
        <p:nvSpPr>
          <p:cNvPr id="602132" name="AutoShape 25"/>
          <p:cNvSpPr>
            <a:spLocks noChangeArrowheads="1"/>
          </p:cNvSpPr>
          <p:nvPr/>
        </p:nvSpPr>
        <p:spPr bwMode="auto">
          <a:xfrm>
            <a:off x="7226052" y="2253853"/>
            <a:ext cx="1541464" cy="952500"/>
          </a:xfrm>
          <a:prstGeom prst="wedgeRoundRectCallout">
            <a:avLst>
              <a:gd name="adj1" fmla="val -106792"/>
              <a:gd name="adj2" fmla="val -17917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>
                <a:solidFill>
                  <a:schemeClr val="bg2"/>
                </a:solidFill>
                <a:latin typeface="黑体" panose="02010609060101010101" pitchFamily="49" charset="-122"/>
              </a:rPr>
              <a:t>生安柜</a:t>
            </a:r>
          </a:p>
        </p:txBody>
      </p:sp>
      <p:sp>
        <p:nvSpPr>
          <p:cNvPr id="602133" name="AutoShape 10"/>
          <p:cNvSpPr>
            <a:spLocks noGrp="1" noChangeArrowheads="1"/>
          </p:cNvSpPr>
          <p:nvPr>
            <p:ph type="body" idx="1"/>
          </p:nvPr>
        </p:nvSpPr>
        <p:spPr>
          <a:xfrm>
            <a:off x="1163637" y="4014788"/>
            <a:ext cx="1676400" cy="952500"/>
          </a:xfrm>
          <a:prstGeom prst="wedgeRoundRectCallout">
            <a:avLst>
              <a:gd name="adj1" fmla="val 158429"/>
              <a:gd name="adj2" fmla="val -25560"/>
              <a:gd name="adj3" fmla="val 16667"/>
            </a:avLst>
          </a:prstGeom>
          <a:solidFill>
            <a:schemeClr val="bg1"/>
          </a:solidFill>
          <a:ln cap="flat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送风口</a:t>
            </a:r>
          </a:p>
        </p:txBody>
      </p:sp>
      <p:sp>
        <p:nvSpPr>
          <p:cNvPr id="4" name="弧形 3"/>
          <p:cNvSpPr/>
          <p:nvPr/>
        </p:nvSpPr>
        <p:spPr bwMode="auto">
          <a:xfrm rot="16200000">
            <a:off x="2509839" y="4980620"/>
            <a:ext cx="914400" cy="914400"/>
          </a:xfrm>
          <a:prstGeom prst="arc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cxnSp>
        <p:nvCxnSpPr>
          <p:cNvPr id="6" name="直接连接符 5"/>
          <p:cNvCxnSpPr>
            <a:stCxn id="4" idx="0"/>
            <a:endCxn id="4" idx="1"/>
          </p:cNvCxnSpPr>
          <p:nvPr/>
        </p:nvCxnSpPr>
        <p:spPr bwMode="auto">
          <a:xfrm>
            <a:off x="2509839" y="5437820"/>
            <a:ext cx="457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" name="Rectangle 11"/>
          <p:cNvSpPr>
            <a:spLocks noChangeArrowheads="1"/>
          </p:cNvSpPr>
          <p:nvPr/>
        </p:nvSpPr>
        <p:spPr bwMode="auto">
          <a:xfrm>
            <a:off x="3498751" y="382516"/>
            <a:ext cx="4176464" cy="1355499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>
              <a:lnSpc>
                <a:spcPct val="114000"/>
              </a:lnSpc>
            </a:pPr>
            <a:r>
              <a:rPr kumimoji="1"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中间送风</a:t>
            </a:r>
            <a:endParaRPr kumimoji="1" lang="en-US" altLang="zh-CN" sz="3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14000"/>
              </a:lnSpc>
            </a:pPr>
            <a:r>
              <a:rPr kumimoji="1"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对角</a:t>
            </a:r>
            <a:r>
              <a:rPr kumimoji="1"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kumimoji="1"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四角排风</a:t>
            </a:r>
            <a:endParaRPr kumimoji="1"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2948681" y="2012156"/>
            <a:ext cx="340966" cy="55324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228185" y="5319925"/>
            <a:ext cx="665708" cy="28495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02131" name="AutoShape 24"/>
          <p:cNvSpPr>
            <a:spLocks noChangeArrowheads="1"/>
          </p:cNvSpPr>
          <p:nvPr/>
        </p:nvSpPr>
        <p:spPr bwMode="auto">
          <a:xfrm>
            <a:off x="1083370" y="2314892"/>
            <a:ext cx="1676400" cy="1000448"/>
          </a:xfrm>
          <a:prstGeom prst="wedgeRoundRectCallout">
            <a:avLst>
              <a:gd name="adj1" fmla="val 75284"/>
              <a:gd name="adj2" fmla="val -4619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342900" indent="-3429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 smtClean="0">
                <a:solidFill>
                  <a:srgbClr val="FF3300"/>
                </a:solidFill>
                <a:latin typeface="黑体" panose="02010609060101010101" pitchFamily="49" charset="-122"/>
              </a:rPr>
              <a:t>排风口</a:t>
            </a:r>
            <a:endParaRPr lang="zh-CN" altLang="en-US" dirty="0">
              <a:solidFill>
                <a:srgbClr val="FF3300"/>
              </a:solidFill>
              <a:latin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891609" y="382516"/>
            <a:ext cx="2340870" cy="1344845"/>
          </a:xfrm>
          <a:prstGeom prst="rect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洁净室</a:t>
            </a:r>
            <a:endParaRPr kumimoji="1" lang="en-US" altLang="zh-CN" sz="36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kumimoji="1"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做法</a:t>
            </a:r>
          </a:p>
        </p:txBody>
      </p:sp>
      <p:sp>
        <p:nvSpPr>
          <p:cNvPr id="8" name="右箭头 7"/>
          <p:cNvSpPr/>
          <p:nvPr/>
        </p:nvSpPr>
        <p:spPr bwMode="auto">
          <a:xfrm>
            <a:off x="3126530" y="595926"/>
            <a:ext cx="437358" cy="950134"/>
          </a:xfrm>
          <a:prstGeom prst="right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7092280" y="354848"/>
            <a:ext cx="1434182" cy="1400180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NO</a:t>
            </a:r>
            <a:endParaRPr kumimoji="1" lang="zh-CN" altLang="en-US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70913" y="5820681"/>
            <a:ext cx="8494278" cy="8367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常见问题 不</a:t>
            </a:r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符合定向气流原则 </a:t>
            </a:r>
            <a:r>
              <a:rPr kumimoji="1" lang="en-US" altLang="zh-CN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- NO</a:t>
            </a:r>
            <a:endParaRPr kumimoji="1" lang="zh-CN" altLang="en-US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333479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450118" y="1857900"/>
            <a:ext cx="8310662" cy="1152128"/>
          </a:xfrm>
          <a:prstGeom prst="rect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en-US" altLang="zh-CN" sz="4000" b="1" dirty="0" smtClean="0"/>
              <a:t>       </a:t>
            </a:r>
            <a:r>
              <a:rPr lang="zh-CN" altLang="zh-CN" sz="4000" b="1" dirty="0" smtClean="0">
                <a:solidFill>
                  <a:schemeClr val="bg1"/>
                </a:solidFill>
              </a:rPr>
              <a:t>一</a:t>
            </a:r>
            <a:r>
              <a:rPr lang="zh-CN" altLang="zh-CN" sz="4000" b="1" dirty="0">
                <a:solidFill>
                  <a:schemeClr val="bg1"/>
                </a:solidFill>
              </a:rPr>
              <a:t>、试剂准备</a:t>
            </a:r>
            <a:r>
              <a:rPr lang="zh-CN" altLang="zh-CN" sz="4000" b="1" dirty="0" smtClean="0">
                <a:solidFill>
                  <a:schemeClr val="bg1"/>
                </a:solidFill>
              </a:rPr>
              <a:t>间</a:t>
            </a:r>
            <a:endParaRPr lang="zh-CN" altLang="zh-CN" sz="4000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81521" y="3140968"/>
            <a:ext cx="8279259" cy="14847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zh-CN" altLang="zh-CN" dirty="0" smtClean="0">
                <a:solidFill>
                  <a:schemeClr val="bg1"/>
                </a:solidFill>
              </a:rPr>
              <a:t>干净房间</a:t>
            </a:r>
            <a:r>
              <a:rPr lang="zh-CN" altLang="en-US" dirty="0" smtClean="0">
                <a:solidFill>
                  <a:schemeClr val="bg1"/>
                </a:solidFill>
              </a:rPr>
              <a:t>，重点</a:t>
            </a:r>
            <a:r>
              <a:rPr lang="zh-CN" altLang="zh-CN" dirty="0" smtClean="0">
                <a:solidFill>
                  <a:schemeClr val="bg1"/>
                </a:solidFill>
              </a:rPr>
              <a:t>保护</a:t>
            </a:r>
            <a:r>
              <a:rPr lang="zh-CN" altLang="en-US" dirty="0" smtClean="0">
                <a:solidFill>
                  <a:schemeClr val="bg1"/>
                </a:solidFill>
              </a:rPr>
              <a:t>对象</a:t>
            </a:r>
            <a:r>
              <a:rPr lang="zh-CN" altLang="zh-CN" dirty="0" smtClean="0">
                <a:solidFill>
                  <a:schemeClr val="bg1"/>
                </a:solidFill>
              </a:rPr>
              <a:t>，不</a:t>
            </a:r>
            <a:r>
              <a:rPr lang="zh-CN" altLang="en-US" dirty="0" smtClean="0">
                <a:solidFill>
                  <a:schemeClr val="bg1"/>
                </a:solidFill>
              </a:rPr>
              <a:t>得</a:t>
            </a:r>
            <a:r>
              <a:rPr lang="zh-CN" altLang="zh-CN" dirty="0" smtClean="0">
                <a:solidFill>
                  <a:schemeClr val="bg1"/>
                </a:solidFill>
              </a:rPr>
              <a:t>被</a:t>
            </a:r>
            <a:r>
              <a:rPr lang="zh-CN" altLang="zh-CN" dirty="0">
                <a:solidFill>
                  <a:schemeClr val="bg1"/>
                </a:solidFill>
              </a:rPr>
              <a:t>核酸</a:t>
            </a:r>
            <a:r>
              <a:rPr lang="zh-CN" altLang="zh-CN" dirty="0" smtClean="0">
                <a:solidFill>
                  <a:schemeClr val="bg1"/>
                </a:solidFill>
              </a:rPr>
              <a:t>污染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81521" y="4756692"/>
            <a:ext cx="8279259" cy="14847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zh-CN" altLang="zh-CN" dirty="0">
                <a:solidFill>
                  <a:schemeClr val="bg1"/>
                </a:solidFill>
              </a:rPr>
              <a:t>压力：常压或正压。若正压，可按</a:t>
            </a:r>
            <a:r>
              <a:rPr lang="en-US" altLang="zh-CN" dirty="0">
                <a:solidFill>
                  <a:schemeClr val="bg1"/>
                </a:solidFill>
              </a:rPr>
              <a:t>10Pa</a:t>
            </a:r>
            <a:r>
              <a:rPr lang="zh-CN" altLang="zh-CN" dirty="0">
                <a:solidFill>
                  <a:schemeClr val="bg1"/>
                </a:solidFill>
              </a:rPr>
              <a:t>设计</a:t>
            </a:r>
          </a:p>
        </p:txBody>
      </p:sp>
      <p:sp>
        <p:nvSpPr>
          <p:cNvPr id="3" name="椭圆 2"/>
          <p:cNvSpPr/>
          <p:nvPr/>
        </p:nvSpPr>
        <p:spPr bwMode="auto">
          <a:xfrm>
            <a:off x="450118" y="2145932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0" y="0"/>
            <a:ext cx="9144000" cy="1484784"/>
          </a:xfrm>
          <a:prstGeom prst="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实验室压力如何确定？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456070" y="770571"/>
            <a:ext cx="8436410" cy="1152128"/>
          </a:xfrm>
          <a:prstGeom prst="rect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en-US" altLang="zh-CN" sz="4000" b="1" dirty="0" smtClean="0"/>
              <a:t>       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二</a:t>
            </a:r>
            <a:r>
              <a:rPr lang="zh-CN" altLang="zh-CN" sz="4000" b="1" dirty="0" smtClean="0">
                <a:solidFill>
                  <a:schemeClr val="bg1"/>
                </a:solidFill>
              </a:rPr>
              <a:t>、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样本制备间</a:t>
            </a:r>
            <a:endParaRPr lang="zh-CN" altLang="zh-CN" sz="4000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84647" y="2219784"/>
            <a:ext cx="8407833" cy="2433352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lnSpc>
                <a:spcPct val="114000"/>
              </a:lnSpc>
            </a:pPr>
            <a:r>
              <a:rPr lang="zh-CN" altLang="en-US" sz="3600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样本制备间为 </a:t>
            </a:r>
            <a:r>
              <a:rPr lang="en-US" altLang="zh-CN" sz="3600" b="1" dirty="0" smtClean="0">
                <a:solidFill>
                  <a:srgbClr val="FF0000"/>
                </a:solidFill>
                <a:latin typeface="+mn-lt"/>
                <a:ea typeface="微软雅黑" panose="020B0503020204020204" pitchFamily="34" charset="-122"/>
              </a:rPr>
              <a:t>BSL-2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14000"/>
              </a:lnSpc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既</a:t>
            </a:r>
            <a:r>
              <a:rPr lang="zh-CN" altLang="en-US" dirty="0" smtClean="0"/>
              <a:t>是重点防范对象，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又</a:t>
            </a:r>
            <a:r>
              <a:rPr lang="zh-CN" altLang="en-US" dirty="0" smtClean="0"/>
              <a:t>是重点保护对象！</a:t>
            </a:r>
            <a:endParaRPr lang="en-US" altLang="zh-CN" dirty="0" smtClean="0"/>
          </a:p>
          <a:p>
            <a:pPr>
              <a:lnSpc>
                <a:spcPct val="114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→</a:t>
            </a:r>
            <a:r>
              <a:rPr lang="zh-CN" altLang="zh-CN" dirty="0" smtClean="0"/>
              <a:t>防止</a:t>
            </a:r>
            <a:r>
              <a:rPr lang="zh-CN" altLang="zh-CN" dirty="0"/>
              <a:t>病原微生物外</a:t>
            </a:r>
            <a:r>
              <a:rPr lang="zh-CN" altLang="zh-CN" dirty="0" smtClean="0"/>
              <a:t>泄</a:t>
            </a:r>
            <a:r>
              <a:rPr lang="zh-CN" altLang="en-US" dirty="0" smtClean="0"/>
              <a:t>和污染人员</a:t>
            </a:r>
            <a:endParaRPr lang="en-US" altLang="zh-CN" dirty="0" smtClean="0"/>
          </a:p>
          <a:p>
            <a:pPr>
              <a:lnSpc>
                <a:spcPct val="114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→</a:t>
            </a:r>
            <a:r>
              <a:rPr lang="zh-CN" altLang="zh-CN" dirty="0" smtClean="0"/>
              <a:t>同时</a:t>
            </a:r>
            <a:r>
              <a:rPr lang="zh-CN" altLang="en-US" dirty="0" smtClean="0"/>
              <a:t>，</a:t>
            </a:r>
            <a:r>
              <a:rPr lang="zh-CN" altLang="zh-CN" dirty="0" smtClean="0"/>
              <a:t>防止</a:t>
            </a:r>
            <a:r>
              <a:rPr lang="zh-CN" altLang="en-US" dirty="0" smtClean="0"/>
              <a:t>样本</a:t>
            </a:r>
            <a:r>
              <a:rPr lang="zh-CN" altLang="zh-CN" dirty="0" smtClean="0"/>
              <a:t>被</a:t>
            </a:r>
            <a:r>
              <a:rPr lang="zh-CN" altLang="zh-CN" dirty="0"/>
              <a:t>核酸</a:t>
            </a:r>
            <a:r>
              <a:rPr lang="zh-CN" altLang="zh-CN" dirty="0" smtClean="0"/>
              <a:t>污染</a:t>
            </a:r>
            <a:endParaRPr lang="zh-CN" altLang="zh-CN" dirty="0"/>
          </a:p>
        </p:txBody>
      </p:sp>
      <p:sp>
        <p:nvSpPr>
          <p:cNvPr id="5" name="矩形 4"/>
          <p:cNvSpPr/>
          <p:nvPr/>
        </p:nvSpPr>
        <p:spPr bwMode="auto">
          <a:xfrm>
            <a:off x="472082" y="4797152"/>
            <a:ext cx="8404385" cy="1369741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zh-CN" altLang="zh-CN" dirty="0">
                <a:solidFill>
                  <a:schemeClr val="bg1"/>
                </a:solidFill>
              </a:rPr>
              <a:t>压力</a:t>
            </a:r>
            <a:r>
              <a:rPr lang="zh-CN" altLang="zh-CN" dirty="0" smtClean="0">
                <a:solidFill>
                  <a:schemeClr val="bg1"/>
                </a:solidFill>
              </a:rPr>
              <a:t>：</a:t>
            </a:r>
            <a:r>
              <a:rPr lang="zh-CN" altLang="en-US" dirty="0">
                <a:solidFill>
                  <a:schemeClr val="bg1"/>
                </a:solidFill>
              </a:rPr>
              <a:t>常</a:t>
            </a:r>
            <a:r>
              <a:rPr lang="zh-CN" altLang="en-US" dirty="0" smtClean="0">
                <a:solidFill>
                  <a:schemeClr val="bg1"/>
                </a:solidFill>
              </a:rPr>
              <a:t>压</a:t>
            </a:r>
            <a:r>
              <a:rPr lang="zh-CN" altLang="zh-CN" dirty="0" smtClean="0">
                <a:solidFill>
                  <a:schemeClr val="bg1"/>
                </a:solidFill>
              </a:rPr>
              <a:t>或</a:t>
            </a:r>
            <a:r>
              <a:rPr lang="zh-CN" altLang="en-US" dirty="0" smtClean="0">
                <a:solidFill>
                  <a:schemeClr val="bg1"/>
                </a:solidFill>
              </a:rPr>
              <a:t>负</a:t>
            </a:r>
            <a:r>
              <a:rPr lang="zh-CN" altLang="zh-CN" dirty="0" smtClean="0">
                <a:solidFill>
                  <a:schemeClr val="bg1"/>
                </a:solidFill>
              </a:rPr>
              <a:t>压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484647" y="1058603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2726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2982" y="1052736"/>
            <a:ext cx="8208912" cy="136815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0" indent="0">
              <a:buNone/>
            </a:pPr>
            <a:r>
              <a:rPr lang="en-US" altLang="zh-CN" sz="4000" b="1" dirty="0" smtClean="0">
                <a:solidFill>
                  <a:srgbClr val="FF0000"/>
                </a:solidFill>
                <a:ea typeface="黑体" panose="02010609060101010101" pitchFamily="49" charset="-122"/>
              </a:rPr>
              <a:t>BSL-2</a:t>
            </a:r>
            <a:r>
              <a:rPr lang="zh-CN" altLang="zh-CN" sz="4000" b="1" dirty="0">
                <a:solidFill>
                  <a:srgbClr val="FF0000"/>
                </a:solidFill>
                <a:ea typeface="黑体" panose="02010609060101010101" pitchFamily="49" charset="-122"/>
              </a:rPr>
              <a:t>分</a:t>
            </a:r>
            <a:r>
              <a:rPr lang="zh-CN" altLang="zh-CN" sz="4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为二种</a:t>
            </a:r>
            <a:r>
              <a:rPr lang="zh-CN" altLang="zh-CN" sz="40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形式</a:t>
            </a:r>
            <a:r>
              <a:rPr lang="zh-CN" altLang="en-US" sz="4000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4000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539552" y="2636912"/>
            <a:ext cx="8208912" cy="1806834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en-US" altLang="zh-CN" kern="0" dirty="0" smtClean="0"/>
              <a:t> </a:t>
            </a:r>
            <a:r>
              <a:rPr lang="zh-CN" altLang="zh-CN" b="1" kern="0" dirty="0" smtClean="0"/>
              <a:t>普通</a:t>
            </a:r>
            <a:r>
              <a:rPr lang="en-US" altLang="zh-CN" b="1" kern="0" dirty="0" smtClean="0"/>
              <a:t>BSL-2  </a:t>
            </a:r>
            <a:r>
              <a:rPr lang="zh-CN" altLang="en-US" kern="0" dirty="0" smtClean="0"/>
              <a:t>＆</a:t>
            </a:r>
            <a:r>
              <a:rPr lang="en-US" altLang="zh-CN" kern="0" dirty="0" smtClean="0"/>
              <a:t> </a:t>
            </a:r>
            <a:r>
              <a:rPr lang="zh-CN" altLang="zh-CN" b="1" kern="0" dirty="0" smtClean="0"/>
              <a:t>负压</a:t>
            </a:r>
            <a:r>
              <a:rPr lang="en-US" altLang="zh-CN" b="1" kern="0" dirty="0" smtClean="0"/>
              <a:t>BSL-2 / </a:t>
            </a:r>
            <a:r>
              <a:rPr lang="zh-CN" altLang="zh-CN" b="1" kern="0" dirty="0" smtClean="0"/>
              <a:t>加强型</a:t>
            </a:r>
            <a:r>
              <a:rPr lang="en-US" altLang="zh-CN" b="1" kern="0" dirty="0" smtClean="0"/>
              <a:t>BSL-2</a:t>
            </a:r>
            <a:endParaRPr lang="zh-CN" altLang="en-US" b="1" kern="0" dirty="0"/>
          </a:p>
        </p:txBody>
      </p:sp>
    </p:spTree>
    <p:extLst>
      <p:ext uri="{BB962C8B-B14F-4D97-AF65-F5344CB8AC3E}">
        <p14:creationId xmlns:p14="http://schemas.microsoft.com/office/powerpoint/2010/main" val="218926751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0" y="3933056"/>
            <a:ext cx="9144000" cy="2924944"/>
          </a:xfrm>
          <a:prstGeom prst="rect">
            <a:avLst/>
          </a:prstGeom>
          <a:solidFill>
            <a:srgbClr val="99CC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0" y="-44971"/>
            <a:ext cx="9144000" cy="4077071"/>
          </a:xfrm>
          <a:prstGeom prst="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276121"/>
            <a:ext cx="6400800" cy="731838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en-US" sz="3600" b="1" dirty="0" smtClean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谢景欣   江苏省</a:t>
            </a:r>
            <a:r>
              <a:rPr lang="en-US" altLang="zh-CN" sz="3600" b="1" dirty="0" smtClean="0">
                <a:solidFill>
                  <a:srgbClr val="002060"/>
                </a:solidFill>
                <a:ea typeface="黑体" pitchFamily="49" charset="-122"/>
              </a:rPr>
              <a:t>CDC</a:t>
            </a:r>
            <a:endParaRPr lang="zh-CN" altLang="en-US" sz="3600" b="1" dirty="0" smtClean="0">
              <a:solidFill>
                <a:srgbClr val="002060"/>
              </a:solidFill>
              <a:ea typeface="黑体" pitchFamily="49" charset="-122"/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2483768" y="4943345"/>
            <a:ext cx="5943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3600" dirty="0">
                <a:solidFill>
                  <a:srgbClr val="002060"/>
                </a:solidFill>
                <a:latin typeface="Arial" pitchFamily="34" charset="0"/>
                <a:ea typeface="MS PMincho" pitchFamily="18" charset="-128"/>
                <a:sym typeface="Wingdings" pitchFamily="2" charset="2"/>
              </a:rPr>
              <a:t></a:t>
            </a:r>
            <a:r>
              <a:rPr lang="en-US" altLang="zh-CN" sz="3600" dirty="0">
                <a:solidFill>
                  <a:srgbClr val="002060"/>
                </a:solidFill>
                <a:latin typeface="Arial" pitchFamily="34" charset="0"/>
                <a:ea typeface="MS PMincho" pitchFamily="18" charset="-128"/>
              </a:rPr>
              <a:t>     </a:t>
            </a:r>
            <a:r>
              <a:rPr lang="zh-CN" altLang="en-US" sz="3600" dirty="0">
                <a:solidFill>
                  <a:srgbClr val="002060"/>
                </a:solidFill>
                <a:latin typeface="Arial" pitchFamily="34" charset="0"/>
                <a:ea typeface="MS PMincho" pitchFamily="18" charset="-128"/>
              </a:rPr>
              <a:t>： </a:t>
            </a:r>
            <a:r>
              <a:rPr lang="en-US" altLang="zh-CN" sz="3600" dirty="0">
                <a:solidFill>
                  <a:srgbClr val="002060"/>
                </a:solidFill>
                <a:latin typeface="+mn-lt"/>
                <a:ea typeface="MS PMincho" pitchFamily="18" charset="-128"/>
              </a:rPr>
              <a:t>13851668801</a:t>
            </a:r>
          </a:p>
          <a:p>
            <a:pPr>
              <a:defRPr/>
            </a:pPr>
            <a:r>
              <a:rPr lang="en-US" altLang="zh-CN" sz="3600" dirty="0">
                <a:solidFill>
                  <a:srgbClr val="002060"/>
                </a:solidFill>
                <a:latin typeface="Arial" pitchFamily="34" charset="0"/>
                <a:ea typeface="MS PMincho" pitchFamily="18" charset="-128"/>
                <a:sym typeface="Wingdings" pitchFamily="2" charset="2"/>
              </a:rPr>
              <a:t></a:t>
            </a:r>
            <a:r>
              <a:rPr lang="en-US" altLang="zh-CN" sz="3600" dirty="0">
                <a:solidFill>
                  <a:srgbClr val="002060"/>
                </a:solidFill>
                <a:latin typeface="Arial" pitchFamily="34" charset="0"/>
                <a:ea typeface="MS PMincho" pitchFamily="18" charset="-128"/>
              </a:rPr>
              <a:t> </a:t>
            </a:r>
            <a:r>
              <a:rPr lang="zh-CN" altLang="en-US" sz="3600" dirty="0">
                <a:solidFill>
                  <a:srgbClr val="002060"/>
                </a:solidFill>
                <a:latin typeface="Arial" pitchFamily="34" charset="0"/>
                <a:ea typeface="MS PMincho" pitchFamily="18" charset="-128"/>
              </a:rPr>
              <a:t>： </a:t>
            </a:r>
            <a:r>
              <a:rPr lang="en-US" altLang="zh-CN" sz="3600" dirty="0" err="1">
                <a:solidFill>
                  <a:srgbClr val="002060"/>
                </a:solidFill>
                <a:latin typeface="+mn-lt"/>
                <a:ea typeface="MS PMincho" pitchFamily="18" charset="-128"/>
              </a:rPr>
              <a:t>cdcxjx</a:t>
            </a:r>
            <a:r>
              <a:rPr lang="en-US" altLang="zh-CN" sz="3600" dirty="0">
                <a:solidFill>
                  <a:srgbClr val="002060"/>
                </a:solidFill>
                <a:latin typeface="+mn-lt"/>
                <a:ea typeface="MS PMincho" pitchFamily="18" charset="-128"/>
              </a:rPr>
              <a:t> @ 163.com</a:t>
            </a:r>
          </a:p>
        </p:txBody>
      </p:sp>
      <p:pic>
        <p:nvPicPr>
          <p:cNvPr id="22533" name="图片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5072572"/>
            <a:ext cx="576262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矩形 1"/>
          <p:cNvSpPr/>
          <p:nvPr/>
        </p:nvSpPr>
        <p:spPr bwMode="auto">
          <a:xfrm>
            <a:off x="1060140" y="1031339"/>
            <a:ext cx="7023720" cy="230425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algn="dist" eaLnBrk="1" hangingPunct="1"/>
            <a:r>
              <a:rPr lang="en-US" altLang="zh-CN" sz="6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PCR</a:t>
            </a:r>
            <a:r>
              <a:rPr lang="zh-CN" altLang="en-US" sz="6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实验室</a:t>
            </a:r>
            <a:endParaRPr lang="en-US" altLang="zh-CN" sz="6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  <a:p>
            <a:pPr algn="dist" eaLnBrk="1" hangingPunct="1"/>
            <a:r>
              <a:rPr lang="zh-CN" altLang="en-US" sz="6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关键设计问题解答</a:t>
            </a:r>
            <a:endParaRPr lang="zh-CN" altLang="en-US" sz="6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 bwMode="auto">
          <a:xfrm>
            <a:off x="575556" y="1722001"/>
            <a:ext cx="8208912" cy="1560283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CN" altLang="zh-CN" dirty="0" smtClean="0"/>
              <a:t>可以</a:t>
            </a:r>
            <a:r>
              <a:rPr lang="zh-CN" altLang="zh-CN" dirty="0"/>
              <a:t>是非封闭结构，允许开窗（须加纱窗</a:t>
            </a:r>
            <a:r>
              <a:rPr lang="zh-CN" altLang="zh-CN" dirty="0" smtClean="0"/>
              <a:t>）</a:t>
            </a:r>
            <a:endParaRPr lang="en-US" altLang="zh-CN" dirty="0" smtClean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575556" y="301882"/>
            <a:ext cx="8208912" cy="13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altLang="zh-CN" kern="0" dirty="0" smtClean="0"/>
              <a:t> </a:t>
            </a:r>
            <a:r>
              <a:rPr lang="zh-CN" altLang="zh-CN" sz="4000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普通</a:t>
            </a:r>
            <a:r>
              <a:rPr lang="en-US" altLang="zh-CN" sz="4000" b="1" kern="0" dirty="0" smtClean="0">
                <a:solidFill>
                  <a:schemeClr val="bg1"/>
                </a:solidFill>
              </a:rPr>
              <a:t>BSL-2         </a:t>
            </a:r>
            <a:r>
              <a:rPr lang="zh-CN" altLang="en-US" sz="4000" b="1" kern="0" dirty="0" smtClean="0">
                <a:solidFill>
                  <a:schemeClr val="bg1"/>
                </a:solidFill>
              </a:rPr>
              <a:t>分</a:t>
            </a:r>
            <a:r>
              <a:rPr lang="en-US" altLang="zh-CN" sz="4000" b="1" kern="0" dirty="0" smtClean="0">
                <a:solidFill>
                  <a:schemeClr val="bg1"/>
                </a:solidFill>
              </a:rPr>
              <a:t> </a:t>
            </a:r>
            <a:r>
              <a:rPr lang="zh-CN" altLang="en-US" sz="4000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二种状况</a:t>
            </a:r>
            <a:endParaRPr lang="zh-CN" altLang="en-US" sz="4000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575556" y="3388860"/>
            <a:ext cx="8208912" cy="1625234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zh-CN" altLang="zh-CN" dirty="0" smtClean="0"/>
              <a:t>可以</a:t>
            </a:r>
            <a:r>
              <a:rPr lang="zh-CN" altLang="zh-CN" dirty="0"/>
              <a:t>是封闭结构</a:t>
            </a:r>
            <a:r>
              <a:rPr lang="zh-CN" altLang="zh-CN" dirty="0" smtClean="0"/>
              <a:t>，应</a:t>
            </a:r>
            <a:r>
              <a:rPr lang="zh-CN" altLang="zh-CN" dirty="0"/>
              <a:t>设置排风扇等排风</a:t>
            </a:r>
            <a:r>
              <a:rPr lang="zh-CN" altLang="zh-CN" dirty="0" smtClean="0"/>
              <a:t>装置</a:t>
            </a:r>
            <a:endParaRPr lang="zh-CN" altLang="zh-CN" dirty="0"/>
          </a:p>
        </p:txBody>
      </p:sp>
      <p:sp>
        <p:nvSpPr>
          <p:cNvPr id="8" name="矩形 7"/>
          <p:cNvSpPr/>
          <p:nvPr/>
        </p:nvSpPr>
        <p:spPr>
          <a:xfrm>
            <a:off x="571562" y="5120670"/>
            <a:ext cx="8208912" cy="1200329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36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符合</a:t>
            </a:r>
            <a:r>
              <a:rPr lang="en-US" altLang="zh-CN" sz="3600" b="1" kern="100" dirty="0" smtClean="0">
                <a:solidFill>
                  <a:schemeClr val="bg1"/>
                </a:solidFill>
                <a:latin typeface="+mn-lt"/>
                <a:ea typeface="宋体" panose="02010600030101010101" pitchFamily="2" charset="-122"/>
                <a:cs typeface="Times New Roman" panose="02020603050405020304" pitchFamily="18" charset="0"/>
              </a:rPr>
              <a:t>GB19489-2008</a:t>
            </a:r>
            <a:r>
              <a:rPr lang="zh-CN" altLang="zh-CN" sz="36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3600" kern="100" dirty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实验室应有通风换气的条件</a:t>
            </a:r>
            <a:r>
              <a:rPr lang="zh-CN" altLang="zh-CN" sz="36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en-US" sz="3600" kern="100" dirty="0" smtClean="0">
                <a:solidFill>
                  <a:schemeClr val="bg1"/>
                </a:solidFill>
                <a:latin typeface="Calibri" panose="020F0502020204030204" pitchFamily="34" charset="0"/>
                <a:ea typeface="宋体" panose="02010600030101010101" pitchFamily="2" charset="-122"/>
                <a:cs typeface="Times New Roman" panose="02020603050405020304" pitchFamily="18" charset="0"/>
              </a:rPr>
              <a:t>的规定</a:t>
            </a:r>
            <a:endParaRPr lang="zh-CN" altLang="zh-CN" sz="36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椭圆 8"/>
          <p:cNvSpPr/>
          <p:nvPr/>
        </p:nvSpPr>
        <p:spPr bwMode="auto">
          <a:xfrm>
            <a:off x="319534" y="1754252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0" name="椭圆 9"/>
          <p:cNvSpPr/>
          <p:nvPr/>
        </p:nvSpPr>
        <p:spPr bwMode="auto">
          <a:xfrm>
            <a:off x="319534" y="3437461"/>
            <a:ext cx="504056" cy="504056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815987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 bwMode="auto">
          <a:xfrm>
            <a:off x="676746" y="3232398"/>
            <a:ext cx="8208912" cy="2311896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zh-CN" kern="0" dirty="0" smtClean="0"/>
              <a:t> </a:t>
            </a:r>
            <a:r>
              <a:rPr lang="zh-CN" altLang="en-US" kern="0" dirty="0" smtClean="0"/>
              <a:t>开    窗：常压</a:t>
            </a:r>
            <a:endParaRPr lang="en-US" altLang="zh-CN" kern="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zh-CN" altLang="en-US" kern="0" dirty="0" smtClean="0"/>
              <a:t> 排风扇：“负压”，不作恒压控制。</a:t>
            </a:r>
            <a:r>
              <a:rPr lang="zh-CN" altLang="en-US" kern="0" dirty="0"/>
              <a:t>可</a:t>
            </a:r>
            <a:r>
              <a:rPr lang="zh-CN" altLang="en-US" kern="0" dirty="0" smtClean="0"/>
              <a:t>按</a:t>
            </a:r>
            <a:endParaRPr lang="en-US" altLang="zh-CN" kern="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zh-CN" kern="0" dirty="0"/>
              <a:t> </a:t>
            </a:r>
            <a:r>
              <a:rPr lang="en-US" altLang="zh-CN" kern="0" dirty="0" smtClean="0"/>
              <a:t>                 -10Pa</a:t>
            </a:r>
            <a:r>
              <a:rPr lang="zh-CN" altLang="en-US" kern="0" dirty="0" smtClean="0"/>
              <a:t>选择排风扇</a:t>
            </a:r>
            <a:endParaRPr lang="zh-CN" altLang="zh-CN" kern="0" dirty="0" smtClean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676746" y="1054156"/>
            <a:ext cx="8208912" cy="158417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altLang="zh-CN" kern="0" dirty="0" smtClean="0"/>
              <a:t> </a:t>
            </a:r>
            <a:r>
              <a:rPr lang="zh-CN" altLang="zh-CN" sz="36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普通</a:t>
            </a:r>
            <a:r>
              <a:rPr lang="en-US" altLang="zh-CN" sz="3600" b="1" kern="0" dirty="0" smtClean="0">
                <a:ea typeface="黑体" panose="02010609060101010101" pitchFamily="49" charset="-122"/>
              </a:rPr>
              <a:t>BSL-2</a:t>
            </a:r>
            <a:r>
              <a:rPr lang="zh-CN" altLang="en-US" sz="3600" kern="0" dirty="0" smtClean="0">
                <a:ea typeface="黑体" panose="02010609060101010101" pitchFamily="49" charset="-122"/>
              </a:rPr>
              <a:t>的压力</a:t>
            </a:r>
            <a:endParaRPr lang="zh-CN" altLang="en-US" sz="3600" kern="0" dirty="0">
              <a:ea typeface="黑体" panose="02010609060101010101" pitchFamily="49" charset="-122"/>
            </a:endParaRPr>
          </a:p>
        </p:txBody>
      </p:sp>
      <p:sp>
        <p:nvSpPr>
          <p:cNvPr id="6" name="下箭头 5"/>
          <p:cNvSpPr/>
          <p:nvPr/>
        </p:nvSpPr>
        <p:spPr bwMode="auto">
          <a:xfrm>
            <a:off x="3275856" y="2492896"/>
            <a:ext cx="2808312" cy="864096"/>
          </a:xfrm>
          <a:prstGeom prst="downArrow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366059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 bwMode="auto">
          <a:xfrm>
            <a:off x="676746" y="3232398"/>
            <a:ext cx="8208912" cy="2311896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kern="0" dirty="0" smtClean="0"/>
              <a:t> </a:t>
            </a:r>
            <a:r>
              <a:rPr lang="zh-CN" altLang="en-US" kern="0" dirty="0" smtClean="0"/>
              <a:t>压力：</a:t>
            </a:r>
            <a:r>
              <a:rPr lang="zh-CN" altLang="zh-CN" dirty="0"/>
              <a:t>可按</a:t>
            </a:r>
            <a:r>
              <a:rPr lang="en-US" altLang="zh-CN" dirty="0"/>
              <a:t>-10Pa</a:t>
            </a:r>
            <a:r>
              <a:rPr lang="zh-CN" altLang="zh-CN" dirty="0"/>
              <a:t>（缓冲</a:t>
            </a:r>
            <a:r>
              <a:rPr lang="zh-CN" altLang="zh-CN" dirty="0" smtClean="0"/>
              <a:t>间</a:t>
            </a:r>
            <a:r>
              <a:rPr lang="zh-CN" altLang="en-US" dirty="0" smtClean="0"/>
              <a:t>为</a:t>
            </a:r>
            <a:r>
              <a:rPr lang="zh-CN" altLang="zh-CN" dirty="0" smtClean="0"/>
              <a:t>常压）</a:t>
            </a:r>
            <a:r>
              <a:rPr lang="en-US" altLang="zh-CN" dirty="0" smtClean="0"/>
              <a:t> </a:t>
            </a:r>
            <a:r>
              <a:rPr lang="zh-CN" altLang="zh-CN" dirty="0" smtClean="0"/>
              <a:t>计算</a:t>
            </a:r>
            <a:endParaRPr lang="en-US" altLang="zh-CN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</a:t>
            </a:r>
            <a:r>
              <a:rPr lang="zh-CN" altLang="zh-CN" dirty="0" smtClean="0"/>
              <a:t>也</a:t>
            </a:r>
            <a:r>
              <a:rPr lang="zh-CN" altLang="zh-CN" dirty="0"/>
              <a:t>可按</a:t>
            </a:r>
            <a:r>
              <a:rPr lang="en-US" altLang="zh-CN" dirty="0"/>
              <a:t>-20Pa</a:t>
            </a:r>
            <a:r>
              <a:rPr lang="zh-CN" altLang="zh-CN" dirty="0"/>
              <a:t>（缓冲间</a:t>
            </a:r>
            <a:r>
              <a:rPr lang="en-US" altLang="zh-CN" dirty="0"/>
              <a:t>-10Pa</a:t>
            </a:r>
            <a:r>
              <a:rPr lang="zh-CN" altLang="zh-CN" dirty="0"/>
              <a:t>）</a:t>
            </a:r>
            <a:r>
              <a:rPr lang="zh-CN" altLang="zh-CN" dirty="0" smtClean="0"/>
              <a:t>计算</a:t>
            </a:r>
            <a:endParaRPr lang="zh-CN" altLang="zh-CN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endParaRPr lang="zh-CN" altLang="zh-CN" kern="0" dirty="0" smtClean="0"/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676746" y="908720"/>
            <a:ext cx="8208912" cy="1584176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altLang="zh-CN" kern="0" dirty="0" smtClean="0"/>
              <a:t> </a:t>
            </a:r>
            <a:r>
              <a:rPr lang="zh-CN" altLang="en-US" sz="36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负压</a:t>
            </a:r>
            <a:r>
              <a:rPr lang="en-US" altLang="zh-CN" sz="36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/</a:t>
            </a:r>
            <a:r>
              <a:rPr lang="zh-CN" altLang="en-US" sz="3600" kern="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加强型 </a:t>
            </a:r>
            <a:r>
              <a:rPr lang="en-US" altLang="zh-CN" sz="3600" b="1" kern="0" dirty="0" smtClean="0">
                <a:ea typeface="黑体" panose="02010609060101010101" pitchFamily="49" charset="-122"/>
              </a:rPr>
              <a:t>BSL-2</a:t>
            </a:r>
            <a:r>
              <a:rPr lang="zh-CN" altLang="en-US" sz="3600" kern="0" dirty="0" smtClean="0">
                <a:ea typeface="黑体" panose="02010609060101010101" pitchFamily="49" charset="-122"/>
              </a:rPr>
              <a:t>的压力</a:t>
            </a:r>
            <a:endParaRPr lang="zh-CN" altLang="en-US" sz="3600" kern="0" dirty="0">
              <a:ea typeface="黑体" panose="02010609060101010101" pitchFamily="49" charset="-122"/>
            </a:endParaRPr>
          </a:p>
        </p:txBody>
      </p:sp>
      <p:sp>
        <p:nvSpPr>
          <p:cNvPr id="6" name="下箭头 5"/>
          <p:cNvSpPr/>
          <p:nvPr/>
        </p:nvSpPr>
        <p:spPr bwMode="auto">
          <a:xfrm>
            <a:off x="3275856" y="2602328"/>
            <a:ext cx="2808312" cy="520638"/>
          </a:xfrm>
          <a:prstGeom prst="downArrow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562303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 bwMode="auto">
          <a:xfrm>
            <a:off x="539552" y="2132856"/>
            <a:ext cx="8208912" cy="3384376"/>
          </a:xfrm>
          <a:prstGeom prst="rect">
            <a:avLst/>
          </a:prstGeom>
          <a:solidFill>
            <a:srgbClr val="CCECFF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zh-CN" kern="0" dirty="0"/>
              <a:t> </a:t>
            </a:r>
            <a:r>
              <a:rPr lang="zh-CN" altLang="en-US" sz="3600" b="1" kern="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不</a:t>
            </a:r>
            <a:endParaRPr lang="en-US" altLang="zh-CN" sz="3600" b="1" kern="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zh-CN" kern="0" dirty="0" smtClean="0"/>
              <a:t>   </a:t>
            </a:r>
            <a:r>
              <a:rPr lang="zh-CN" altLang="zh-CN" kern="0" dirty="0" smtClean="0"/>
              <a:t>无论</a:t>
            </a:r>
            <a:r>
              <a:rPr lang="zh-CN" altLang="zh-CN" kern="0" dirty="0" smtClean="0"/>
              <a:t>选择</a:t>
            </a:r>
            <a:r>
              <a:rPr lang="zh-CN" altLang="en-US" kern="0" dirty="0" smtClean="0"/>
              <a:t>常压，还是负压实验室，</a:t>
            </a:r>
            <a:r>
              <a:rPr lang="zh-CN" altLang="en-US" kern="0" dirty="0" smtClean="0"/>
              <a:t>均</a:t>
            </a:r>
            <a:r>
              <a:rPr lang="zh-CN" altLang="en-US" kern="0" dirty="0" smtClean="0"/>
              <a:t>符合</a:t>
            </a:r>
            <a:endParaRPr lang="en-US" altLang="zh-CN" kern="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zh-CN" kern="0" dirty="0"/>
              <a:t> </a:t>
            </a:r>
            <a:r>
              <a:rPr lang="en-US" altLang="zh-CN" kern="0" dirty="0" smtClean="0"/>
              <a:t>  </a:t>
            </a:r>
            <a:r>
              <a:rPr lang="zh-CN" altLang="en-US" kern="0" dirty="0" smtClean="0"/>
              <a:t>新</a:t>
            </a:r>
            <a:r>
              <a:rPr lang="zh-CN" altLang="en-US" kern="0" dirty="0" smtClean="0"/>
              <a:t>冠</a:t>
            </a:r>
            <a:r>
              <a:rPr lang="zh-CN" altLang="en-US" kern="0" dirty="0" smtClean="0"/>
              <a:t>病毒核酸检测</a:t>
            </a:r>
            <a:r>
              <a:rPr lang="zh-CN" altLang="en-US" kern="0" dirty="0" smtClean="0"/>
              <a:t>要求，</a:t>
            </a:r>
            <a:r>
              <a:rPr lang="zh-CN" altLang="zh-CN" kern="0" dirty="0" smtClean="0"/>
              <a:t>合规</a:t>
            </a:r>
            <a:r>
              <a:rPr lang="zh-CN" altLang="en-US" kern="0" dirty="0" smtClean="0"/>
              <a:t>、</a:t>
            </a:r>
            <a:r>
              <a:rPr lang="zh-CN" altLang="en-US" kern="0" dirty="0" smtClean="0"/>
              <a:t>合理</a:t>
            </a:r>
            <a:endParaRPr lang="en-US" altLang="zh-CN" kern="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zh-CN" altLang="en-US" kern="0" dirty="0" smtClean="0"/>
              <a:t>   </a:t>
            </a:r>
            <a:r>
              <a:rPr lang="en-US" altLang="zh-CN" kern="0" dirty="0" smtClean="0"/>
              <a:t>——</a:t>
            </a:r>
            <a:r>
              <a:rPr lang="zh-CN" altLang="en-US" kern="0" dirty="0" smtClean="0"/>
              <a:t>只要实验室本身没有问题</a:t>
            </a:r>
            <a:endParaRPr lang="en-US" altLang="zh-CN" kern="0" dirty="0" smtClean="0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0" y="0"/>
            <a:ext cx="9144000" cy="155679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zh-CN" altLang="en-US" sz="4000" b="1" kern="0" dirty="0" smtClean="0">
                <a:solidFill>
                  <a:schemeClr val="bg1"/>
                </a:solidFill>
              </a:rPr>
              <a:t>新冠检测 </a:t>
            </a:r>
            <a:r>
              <a:rPr lang="en-US" altLang="zh-CN" sz="4000" b="1" kern="0" dirty="0" smtClean="0">
                <a:solidFill>
                  <a:schemeClr val="bg1"/>
                </a:solidFill>
              </a:rPr>
              <a:t>BSL-2   </a:t>
            </a:r>
            <a:r>
              <a:rPr lang="zh-CN" altLang="en-US" sz="4000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一定要负压吗</a:t>
            </a:r>
            <a:r>
              <a:rPr lang="zh-CN" altLang="en-US" sz="4000" kern="0" dirty="0" smtClean="0">
                <a:solidFill>
                  <a:schemeClr val="bg1"/>
                </a:solidFill>
              </a:rPr>
              <a:t>？</a:t>
            </a:r>
            <a:endParaRPr lang="zh-CN" altLang="en-US" sz="40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960136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484647" y="592418"/>
            <a:ext cx="8244408" cy="1152128"/>
          </a:xfrm>
          <a:prstGeom prst="rect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en-US" altLang="zh-CN" sz="4000" dirty="0" smtClean="0">
                <a:solidFill>
                  <a:schemeClr val="bg1"/>
                </a:solidFill>
              </a:rPr>
              <a:t>       </a:t>
            </a:r>
            <a:r>
              <a:rPr lang="zh-CN" altLang="zh-CN" sz="4000" dirty="0" smtClean="0">
                <a:solidFill>
                  <a:schemeClr val="bg1"/>
                </a:solidFill>
              </a:rPr>
              <a:t>三</a:t>
            </a:r>
            <a:r>
              <a:rPr lang="zh-CN" altLang="zh-CN" sz="4000" dirty="0">
                <a:solidFill>
                  <a:schemeClr val="bg1"/>
                </a:solidFill>
              </a:rPr>
              <a:t>、核酸扩增</a:t>
            </a:r>
            <a:r>
              <a:rPr lang="zh-CN" altLang="zh-CN" sz="4000" dirty="0" smtClean="0">
                <a:solidFill>
                  <a:schemeClr val="bg1"/>
                </a:solidFill>
              </a:rPr>
              <a:t>间</a:t>
            </a:r>
            <a:endParaRPr lang="zh-CN" altLang="zh-CN" sz="4000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49796" y="2044435"/>
            <a:ext cx="8279259" cy="14847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需</a:t>
            </a:r>
            <a:r>
              <a:rPr lang="zh-CN" altLang="zh-CN" dirty="0" smtClean="0">
                <a:solidFill>
                  <a:schemeClr val="bg1"/>
                </a:solidFill>
              </a:rPr>
              <a:t>防止</a:t>
            </a:r>
            <a:r>
              <a:rPr lang="zh-CN" altLang="zh-CN" dirty="0">
                <a:solidFill>
                  <a:schemeClr val="bg1"/>
                </a:solidFill>
              </a:rPr>
              <a:t>核酸外溢</a:t>
            </a:r>
          </a:p>
        </p:txBody>
      </p:sp>
      <p:sp>
        <p:nvSpPr>
          <p:cNvPr id="5" name="矩形 4"/>
          <p:cNvSpPr/>
          <p:nvPr/>
        </p:nvSpPr>
        <p:spPr bwMode="auto">
          <a:xfrm>
            <a:off x="449795" y="3837493"/>
            <a:ext cx="8279259" cy="14847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lnSpc>
                <a:spcPct val="114000"/>
              </a:lnSpc>
            </a:pPr>
            <a:r>
              <a:rPr lang="zh-CN" altLang="zh-CN" dirty="0">
                <a:solidFill>
                  <a:schemeClr val="bg1"/>
                </a:solidFill>
              </a:rPr>
              <a:t>压力</a:t>
            </a:r>
            <a:r>
              <a:rPr lang="zh-CN" altLang="zh-CN" dirty="0" smtClean="0">
                <a:solidFill>
                  <a:schemeClr val="bg1"/>
                </a:solidFill>
              </a:rPr>
              <a:t>：</a:t>
            </a:r>
            <a:r>
              <a:rPr lang="zh-CN" altLang="en-US" dirty="0" smtClean="0">
                <a:solidFill>
                  <a:schemeClr val="bg1"/>
                </a:solidFill>
              </a:rPr>
              <a:t>负</a:t>
            </a:r>
            <a:r>
              <a:rPr lang="zh-CN" altLang="zh-CN" dirty="0" smtClean="0">
                <a:solidFill>
                  <a:schemeClr val="bg1"/>
                </a:solidFill>
              </a:rPr>
              <a:t>压</a:t>
            </a:r>
            <a:r>
              <a:rPr lang="zh-CN" altLang="en-US" dirty="0">
                <a:solidFill>
                  <a:schemeClr val="bg1"/>
                </a:solidFill>
              </a:rPr>
              <a:t>，</a:t>
            </a:r>
            <a:r>
              <a:rPr lang="zh-CN" altLang="zh-CN" dirty="0" smtClean="0"/>
              <a:t>可</a:t>
            </a:r>
            <a:r>
              <a:rPr lang="zh-CN" altLang="zh-CN" dirty="0"/>
              <a:t>按</a:t>
            </a:r>
            <a:r>
              <a:rPr lang="en-US" altLang="zh-CN" dirty="0"/>
              <a:t>-20Pa</a:t>
            </a:r>
            <a:r>
              <a:rPr lang="zh-CN" altLang="zh-CN" dirty="0"/>
              <a:t>（缓冲</a:t>
            </a:r>
            <a:r>
              <a:rPr lang="zh-CN" altLang="zh-CN" dirty="0" smtClean="0"/>
              <a:t>间</a:t>
            </a:r>
            <a:r>
              <a:rPr lang="zh-CN" altLang="en-US" dirty="0" smtClean="0"/>
              <a:t>为</a:t>
            </a:r>
            <a:r>
              <a:rPr lang="zh-CN" altLang="zh-CN" dirty="0" smtClean="0"/>
              <a:t>常压</a:t>
            </a:r>
            <a:r>
              <a:rPr lang="zh-CN" altLang="zh-CN" dirty="0"/>
              <a:t>）计算，也按可按</a:t>
            </a:r>
            <a:r>
              <a:rPr lang="en-US" altLang="zh-CN" dirty="0"/>
              <a:t>-30Pa</a:t>
            </a:r>
            <a:r>
              <a:rPr lang="zh-CN" altLang="zh-CN" dirty="0"/>
              <a:t>（缓冲间</a:t>
            </a:r>
            <a:r>
              <a:rPr lang="en-US" altLang="zh-CN" dirty="0"/>
              <a:t>-</a:t>
            </a:r>
            <a:r>
              <a:rPr lang="en-US" altLang="zh-CN" dirty="0" smtClean="0"/>
              <a:t>20Pa</a:t>
            </a:r>
            <a:r>
              <a:rPr lang="zh-CN" altLang="zh-CN" dirty="0" smtClean="0"/>
              <a:t>）</a:t>
            </a:r>
            <a:r>
              <a:rPr lang="zh-CN" altLang="zh-CN" dirty="0"/>
              <a:t>计算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496132" y="880450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964561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484647" y="707456"/>
            <a:ext cx="8244408" cy="1152128"/>
          </a:xfrm>
          <a:prstGeom prst="rect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en-US" altLang="zh-CN" sz="4000" dirty="0" smtClean="0"/>
              <a:t>      </a:t>
            </a:r>
            <a:r>
              <a:rPr lang="zh-CN" altLang="zh-CN" sz="4000" dirty="0" smtClean="0">
                <a:solidFill>
                  <a:schemeClr val="bg1"/>
                </a:solidFill>
              </a:rPr>
              <a:t>四</a:t>
            </a:r>
            <a:r>
              <a:rPr lang="zh-CN" altLang="zh-CN" sz="4000" dirty="0">
                <a:solidFill>
                  <a:schemeClr val="bg1"/>
                </a:solidFill>
              </a:rPr>
              <a:t>、产物分析间按</a:t>
            </a:r>
            <a:endParaRPr lang="zh-CN" altLang="zh-CN" sz="4000" b="1" dirty="0">
              <a:solidFill>
                <a:schemeClr val="bg1"/>
              </a:solidFill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84647" y="2159473"/>
            <a:ext cx="8279259" cy="14847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r>
              <a:rPr lang="zh-CN" altLang="en-US" dirty="0" smtClean="0">
                <a:solidFill>
                  <a:schemeClr val="bg1"/>
                </a:solidFill>
              </a:rPr>
              <a:t>需防止</a:t>
            </a:r>
            <a:r>
              <a:rPr lang="zh-CN" altLang="zh-CN" dirty="0" smtClean="0">
                <a:solidFill>
                  <a:schemeClr val="bg1"/>
                </a:solidFill>
              </a:rPr>
              <a:t>核酸</a:t>
            </a:r>
            <a:r>
              <a:rPr lang="zh-CN" altLang="en-US" dirty="0" smtClean="0">
                <a:solidFill>
                  <a:schemeClr val="bg1"/>
                </a:solidFill>
              </a:rPr>
              <a:t>外溢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484647" y="3789040"/>
            <a:ext cx="8279259" cy="187220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>
              <a:lnSpc>
                <a:spcPct val="114000"/>
              </a:lnSpc>
            </a:pPr>
            <a:r>
              <a:rPr lang="zh-CN" altLang="zh-CN" dirty="0">
                <a:solidFill>
                  <a:schemeClr val="bg1"/>
                </a:solidFill>
              </a:rPr>
              <a:t>压力</a:t>
            </a:r>
            <a:r>
              <a:rPr lang="zh-CN" altLang="zh-CN" dirty="0" smtClean="0">
                <a:solidFill>
                  <a:schemeClr val="bg1"/>
                </a:solidFill>
              </a:rPr>
              <a:t>：</a:t>
            </a:r>
            <a:r>
              <a:rPr lang="zh-CN" altLang="zh-CN" dirty="0"/>
              <a:t>可安</a:t>
            </a:r>
            <a:r>
              <a:rPr lang="en-US" altLang="zh-CN" dirty="0"/>
              <a:t>-</a:t>
            </a:r>
            <a:r>
              <a:rPr lang="en-US" altLang="zh-CN" dirty="0" smtClean="0"/>
              <a:t>30Pa</a:t>
            </a:r>
            <a:r>
              <a:rPr lang="zh-CN" altLang="zh-CN" dirty="0" smtClean="0"/>
              <a:t>（</a:t>
            </a:r>
            <a:r>
              <a:rPr lang="zh-CN" altLang="zh-CN" dirty="0"/>
              <a:t>缓冲间常压</a:t>
            </a:r>
            <a:r>
              <a:rPr lang="zh-CN" altLang="zh-CN" dirty="0" smtClean="0"/>
              <a:t>）</a:t>
            </a:r>
            <a:r>
              <a:rPr lang="zh-CN" altLang="en-US" dirty="0" smtClean="0"/>
              <a:t>计算</a:t>
            </a:r>
            <a:r>
              <a:rPr lang="zh-CN" altLang="zh-CN" dirty="0" smtClean="0"/>
              <a:t>，</a:t>
            </a:r>
            <a:r>
              <a:rPr lang="zh-CN" altLang="zh-CN" dirty="0"/>
              <a:t>也</a:t>
            </a:r>
            <a:r>
              <a:rPr lang="zh-CN" altLang="zh-CN" dirty="0" smtClean="0"/>
              <a:t>可</a:t>
            </a:r>
            <a:endParaRPr lang="en-US" altLang="zh-CN" dirty="0" smtClean="0"/>
          </a:p>
          <a:p>
            <a:pPr>
              <a:lnSpc>
                <a:spcPct val="114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    </a:t>
            </a:r>
            <a:r>
              <a:rPr lang="zh-CN" altLang="zh-CN" dirty="0" smtClean="0"/>
              <a:t>按</a:t>
            </a:r>
            <a:r>
              <a:rPr lang="en-US" altLang="zh-CN" dirty="0"/>
              <a:t>-40Pa</a:t>
            </a:r>
            <a:r>
              <a:rPr lang="zh-CN" altLang="zh-CN" dirty="0"/>
              <a:t>（缓冲间</a:t>
            </a:r>
            <a:r>
              <a:rPr lang="en-US" altLang="zh-CN" dirty="0"/>
              <a:t>-</a:t>
            </a:r>
            <a:r>
              <a:rPr lang="en-US" altLang="zh-CN" dirty="0" smtClean="0"/>
              <a:t>30Pa</a:t>
            </a:r>
            <a:r>
              <a:rPr lang="zh-CN" altLang="zh-CN" dirty="0" smtClean="0"/>
              <a:t>）</a:t>
            </a:r>
            <a:r>
              <a:rPr lang="zh-CN" altLang="en-US" dirty="0"/>
              <a:t>计算</a:t>
            </a:r>
            <a:endParaRPr lang="zh-CN" altLang="zh-CN" dirty="0">
              <a:solidFill>
                <a:schemeClr val="bg1"/>
              </a:solidFill>
            </a:endParaRPr>
          </a:p>
        </p:txBody>
      </p:sp>
      <p:sp>
        <p:nvSpPr>
          <p:cNvPr id="3" name="椭圆 2"/>
          <p:cNvSpPr/>
          <p:nvPr/>
        </p:nvSpPr>
        <p:spPr bwMode="auto">
          <a:xfrm>
            <a:off x="484647" y="995488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37075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338" name="AutoShape 4"/>
          <p:cNvSpPr>
            <a:spLocks noChangeArrowheads="1"/>
          </p:cNvSpPr>
          <p:nvPr/>
        </p:nvSpPr>
        <p:spPr bwMode="auto">
          <a:xfrm>
            <a:off x="823615" y="1772816"/>
            <a:ext cx="7595691" cy="1535435"/>
          </a:xfrm>
          <a:prstGeom prst="downArrowCallout">
            <a:avLst>
              <a:gd name="adj1" fmla="val 95653"/>
              <a:gd name="adj2" fmla="val 77105"/>
              <a:gd name="adj3" fmla="val 21875"/>
              <a:gd name="adj4" fmla="val 67246"/>
            </a:avLst>
          </a:prstGeom>
          <a:noFill/>
          <a:ln w="28575">
            <a:solidFill>
              <a:schemeClr val="bg1">
                <a:lumMod val="8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4000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前述的“负压、正压”</a:t>
            </a:r>
            <a:endParaRPr lang="zh-CN" altLang="en-US" sz="4000" dirty="0">
              <a:solidFill>
                <a:srgbClr val="002060"/>
              </a:solidFill>
              <a:latin typeface="黑体" panose="02010609060101010101" pitchFamily="49" charset="-122"/>
            </a:endParaRPr>
          </a:p>
        </p:txBody>
      </p:sp>
      <p:sp>
        <p:nvSpPr>
          <p:cNvPr id="782339" name="Rectangle 5"/>
          <p:cNvSpPr>
            <a:spLocks noChangeArrowheads="1"/>
          </p:cNvSpPr>
          <p:nvPr/>
        </p:nvSpPr>
        <p:spPr bwMode="auto">
          <a:xfrm>
            <a:off x="823615" y="3343672"/>
            <a:ext cx="7595691" cy="1295400"/>
          </a:xfrm>
          <a:prstGeom prst="rect">
            <a:avLst/>
          </a:prstGeom>
          <a:solidFill>
            <a:srgbClr val="2066A0"/>
          </a:solidFill>
          <a:ln>
            <a:noFill/>
          </a:ln>
          <a:extLst/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4000" dirty="0">
                <a:solidFill>
                  <a:schemeClr val="bg1"/>
                </a:solidFill>
                <a:latin typeface="黑体" panose="02010609060101010101" pitchFamily="49" charset="-122"/>
              </a:rPr>
              <a:t>并非</a:t>
            </a:r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</a:rPr>
              <a:t>专指 </a:t>
            </a:r>
            <a:r>
              <a:rPr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恒定</a:t>
            </a:r>
            <a:r>
              <a:rPr lang="zh-CN" altLang="en-US" sz="4000" dirty="0" smtClean="0">
                <a:solidFill>
                  <a:schemeClr val="bg1"/>
                </a:solidFill>
                <a:latin typeface="方正超粗黑_GBK" panose="03000509000000000000" pitchFamily="65" charset="-122"/>
                <a:ea typeface="方正超粗黑_GBK" panose="03000509000000000000" pitchFamily="65" charset="-122"/>
              </a:rPr>
              <a:t> </a:t>
            </a:r>
            <a:r>
              <a:rPr lang="zh-CN" altLang="en-US" sz="4000" dirty="0">
                <a:solidFill>
                  <a:schemeClr val="bg1"/>
                </a:solidFill>
                <a:latin typeface="黑体" panose="02010609060101010101" pitchFamily="49" charset="-122"/>
              </a:rPr>
              <a:t>负压、正压</a:t>
            </a:r>
          </a:p>
        </p:txBody>
      </p:sp>
      <p:sp>
        <p:nvSpPr>
          <p:cNvPr id="782340" name="标题 1"/>
          <p:cNvSpPr>
            <a:spLocks noGrp="1" noChangeArrowheads="1"/>
          </p:cNvSpPr>
          <p:nvPr>
            <p:ph type="title"/>
          </p:nvPr>
        </p:nvSpPr>
        <p:spPr>
          <a:xfrm>
            <a:off x="646906" y="764704"/>
            <a:ext cx="7772400" cy="68580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l"/>
            <a:r>
              <a:rPr lang="zh-CN" altLang="en-US" sz="4000" dirty="0" smtClean="0">
                <a:solidFill>
                  <a:srgbClr val="FF0000"/>
                </a:solidFill>
                <a:ea typeface="黑体" panose="02010609060101010101" pitchFamily="49" charset="-122"/>
              </a:rPr>
              <a:t>特别说明：</a:t>
            </a:r>
            <a:endParaRPr lang="zh-CN" altLang="en-US" sz="4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39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>
            <a:extLst>
              <a:ext uri="{FF2B5EF4-FFF2-40B4-BE49-F238E27FC236}"/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7632" y="1222424"/>
            <a:ext cx="7906816" cy="3175992"/>
          </a:xfrm>
          <a:ln>
            <a:solidFill>
              <a:schemeClr val="bg1">
                <a:lumMod val="75000"/>
              </a:schemeClr>
            </a:solidFill>
          </a:ln>
        </p:spPr>
        <p:txBody>
          <a:bodyPr/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kumimoji="1" lang="zh-CN" altLang="zh-CN" sz="3600" dirty="0">
                <a:solidFill>
                  <a:schemeClr val="bg1"/>
                </a:solidFill>
                <a:latin typeface="黑体" panose="02010609060101010101" pitchFamily="49" charset="-122"/>
              </a:rPr>
              <a:t>可按照</a:t>
            </a:r>
            <a:r>
              <a:rPr kumimoji="1" lang="zh-CN" altLang="zh-CN" sz="3600" dirty="0">
                <a:solidFill>
                  <a:schemeClr val="bg1"/>
                </a:solidFill>
                <a:latin typeface="+mn-ea"/>
              </a:rPr>
              <a:t>从试剂储存和准备区→标本制</a:t>
            </a:r>
            <a:r>
              <a:rPr kumimoji="1" lang="en-US" altLang="zh-CN" sz="3600" dirty="0">
                <a:solidFill>
                  <a:schemeClr val="bg1"/>
                </a:solidFill>
                <a:latin typeface="+mn-ea"/>
              </a:rPr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kumimoji="1" lang="zh-CN" altLang="zh-CN" sz="3600" dirty="0" smtClean="0">
                <a:solidFill>
                  <a:schemeClr val="bg1"/>
                </a:solidFill>
                <a:latin typeface="+mn-ea"/>
              </a:rPr>
              <a:t>备</a:t>
            </a:r>
            <a:r>
              <a:rPr kumimoji="1" lang="zh-CN" altLang="zh-CN" sz="3600" dirty="0">
                <a:solidFill>
                  <a:schemeClr val="bg1"/>
                </a:solidFill>
                <a:latin typeface="+mn-ea"/>
              </a:rPr>
              <a:t>区→扩增区→扩增产物分析区方向</a:t>
            </a:r>
            <a:endParaRPr kumimoji="1" lang="en-US" altLang="zh-CN" sz="3600" dirty="0">
              <a:solidFill>
                <a:schemeClr val="bg1"/>
              </a:solidFill>
              <a:latin typeface="+mn-ea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kumimoji="1" lang="zh-CN" altLang="zh-CN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空气</a:t>
            </a:r>
            <a:r>
              <a:rPr kumimoji="1" lang="zh-CN" altLang="zh-CN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压力递减的方式进行</a:t>
            </a:r>
            <a:r>
              <a:rPr kumimoji="1" lang="zh-CN" altLang="en-US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kumimoji="1" lang="en-US" altLang="zh-CN" sz="3600" dirty="0">
              <a:solidFill>
                <a:schemeClr val="bg1"/>
              </a:solidFill>
              <a:latin typeface="+mn-ea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  <a:defRPr/>
            </a:pPr>
            <a:r>
              <a:rPr kumimoji="1" lang="en-US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</a:t>
            </a:r>
            <a:r>
              <a:rPr kumimoji="1" lang="zh-CN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通过安装排风扇、负压排风装置</a:t>
            </a:r>
            <a:r>
              <a:rPr kumimoji="1" lang="zh-CN" altLang="zh-CN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或其他</a:t>
            </a:r>
            <a:r>
              <a:rPr kumimoji="1" lang="zh-CN" altLang="zh-CN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可行的方式实现</a:t>
            </a:r>
          </a:p>
        </p:txBody>
      </p:sp>
      <p:sp>
        <p:nvSpPr>
          <p:cNvPr id="783363" name="标题 1"/>
          <p:cNvSpPr>
            <a:spLocks noGrp="1" noChangeArrowheads="1"/>
          </p:cNvSpPr>
          <p:nvPr>
            <p:ph type="title"/>
          </p:nvPr>
        </p:nvSpPr>
        <p:spPr>
          <a:xfrm>
            <a:off x="508000" y="476672"/>
            <a:ext cx="4608512" cy="638175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zh-CN" sz="36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导则</a:t>
            </a:r>
            <a:r>
              <a:rPr lang="en-US" altLang="zh-CN" sz="3600" b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》——</a:t>
            </a:r>
            <a:endParaRPr lang="zh-CN" altLang="en-US" b="1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83364" name="右箭头 1"/>
          <p:cNvSpPr>
            <a:spLocks noChangeArrowheads="1"/>
          </p:cNvSpPr>
          <p:nvPr/>
        </p:nvSpPr>
        <p:spPr bwMode="auto">
          <a:xfrm>
            <a:off x="292100" y="4398416"/>
            <a:ext cx="431800" cy="8636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2" name="矩形 1"/>
          <p:cNvSpPr/>
          <p:nvPr/>
        </p:nvSpPr>
        <p:spPr bwMode="auto">
          <a:xfrm>
            <a:off x="721518" y="4483147"/>
            <a:ext cx="7906816" cy="130363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非恒定</a:t>
            </a:r>
            <a:r>
              <a:rPr kumimoji="1"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负</a:t>
            </a:r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压</a:t>
            </a:r>
            <a:endParaRPr kumimoji="1" lang="en-US" altLang="zh-CN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如同厕所排风，控制臭气外溢</a:t>
            </a:r>
            <a:endParaRPr kumimoji="1" lang="en-US" altLang="zh-CN" sz="4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0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虽然“负压”，但非负压厕所</a:t>
            </a:r>
            <a:endParaRPr kumimoji="1" lang="zh-CN" altLang="en-US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118873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缓冲间设计为正压或最负压是否合理？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4696" y="2636912"/>
            <a:ext cx="8134672" cy="1375792"/>
          </a:xfrm>
          <a:ln>
            <a:solidFill>
              <a:schemeClr val="bg1">
                <a:lumMod val="50000"/>
              </a:schemeClr>
            </a:solidFill>
          </a:ln>
        </p:spPr>
        <p:txBody>
          <a:bodyPr anchor="ctr"/>
          <a:lstStyle/>
          <a:p>
            <a:pPr marL="0" indent="0"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1</a:t>
            </a:r>
            <a:r>
              <a:rPr lang="zh-CN" altLang="en-US" dirty="0" smtClean="0">
                <a:solidFill>
                  <a:schemeClr val="bg1"/>
                </a:solidFill>
              </a:rPr>
              <a:t>、设计为正压，有名曰“防护墙”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2</a:t>
            </a:r>
            <a:r>
              <a:rPr lang="zh-CN" altLang="en-US" dirty="0" smtClean="0">
                <a:solidFill>
                  <a:schemeClr val="bg1"/>
                </a:solidFill>
              </a:rPr>
              <a:t>、设计为负压，有名曰“负压陷阱”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504664" y="4149080"/>
            <a:ext cx="8134672" cy="201622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kern="0" dirty="0" smtClean="0">
                <a:solidFill>
                  <a:schemeClr val="bg1"/>
                </a:solidFill>
              </a:rPr>
              <a:t>无论是正压，还是负压，在人员进出，开启缓冲间门的时候，都会增加工作区的空气外溢的程度</a:t>
            </a:r>
            <a:endParaRPr lang="zh-CN" altLang="en-US" kern="0" dirty="0">
              <a:solidFill>
                <a:schemeClr val="bg1"/>
              </a:solidFill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04664" y="1888976"/>
            <a:ext cx="914400" cy="9144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不</a:t>
            </a:r>
          </a:p>
        </p:txBody>
      </p:sp>
    </p:spTree>
    <p:extLst>
      <p:ext uri="{BB962C8B-B14F-4D97-AF65-F5344CB8AC3E}">
        <p14:creationId xmlns:p14="http://schemas.microsoft.com/office/powerpoint/2010/main" val="3574706603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 bwMode="auto">
          <a:xfrm>
            <a:off x="323528" y="4555554"/>
            <a:ext cx="8568952" cy="1416893"/>
          </a:xfrm>
          <a:prstGeom prst="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627658" y="1703115"/>
            <a:ext cx="7920880" cy="1437853"/>
          </a:xfrm>
          <a:prstGeom prst="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2522" y="1774228"/>
            <a:ext cx="7918648" cy="1293838"/>
          </a:xfr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0" indent="0" algn="ctr">
              <a:buNone/>
            </a:pPr>
            <a:r>
              <a:rPr lang="zh-CN" altLang="en-US" sz="5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保持定向气流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622522" y="695003"/>
            <a:ext cx="7926015" cy="1008112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1" hangingPunct="1"/>
            <a:r>
              <a:rPr kumimoji="1" lang="zh-CN" alt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压力递减的作用</a:t>
            </a:r>
            <a:r>
              <a:rPr kumimoji="1" lang="zh-CN" altLang="en-US" sz="4000" dirty="0">
                <a:solidFill>
                  <a:srgbClr val="FF0000"/>
                </a:solidFill>
                <a:latin typeface="+mn-ea"/>
                <a:ea typeface="+mn-ea"/>
              </a:rPr>
              <a:t>（横向、纵向）</a:t>
            </a:r>
            <a:endParaRPr kumimoji="1" lang="zh-CN" altLang="en-US" sz="4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941983" y="3140967"/>
            <a:ext cx="7606554" cy="1416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FontTx/>
              <a:buNone/>
            </a:pPr>
            <a:r>
              <a:rPr lang="zh-CN" altLang="en-US" sz="5400" b="1" kern="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阻止空气外溢、倒流</a:t>
            </a:r>
            <a:endParaRPr lang="zh-CN" altLang="en-US" sz="5400" b="1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323529" y="4703662"/>
            <a:ext cx="8568952" cy="112298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是铁律，最可靠、有效的措施</a:t>
            </a:r>
          </a:p>
        </p:txBody>
      </p:sp>
      <p:sp>
        <p:nvSpPr>
          <p:cNvPr id="8" name="椭圆 7"/>
          <p:cNvSpPr/>
          <p:nvPr/>
        </p:nvSpPr>
        <p:spPr bwMode="auto">
          <a:xfrm>
            <a:off x="1085999" y="3688101"/>
            <a:ext cx="317649" cy="320320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25678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0178" name="标题 1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556792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主要设计依据有哪些？</a:t>
            </a:r>
          </a:p>
        </p:txBody>
      </p:sp>
      <p:sp>
        <p:nvSpPr>
          <p:cNvPr id="2" name="矩形 1"/>
          <p:cNvSpPr/>
          <p:nvPr/>
        </p:nvSpPr>
        <p:spPr bwMode="auto">
          <a:xfrm>
            <a:off x="13196" y="1556793"/>
            <a:ext cx="9144000" cy="5301480"/>
          </a:xfrm>
          <a:prstGeom prst="rect">
            <a:avLst/>
          </a:prstGeom>
          <a:solidFill>
            <a:srgbClr val="FFFF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eaLnBrk="1" hangingPunct="1">
              <a:lnSpc>
                <a:spcPct val="120000"/>
              </a:lnSpc>
            </a:pPr>
            <a:r>
              <a:rPr kumimoji="1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    </a:t>
            </a:r>
          </a:p>
          <a:p>
            <a:pPr eaLnBrk="1" hangingPunct="1">
              <a:lnSpc>
                <a:spcPct val="120000"/>
              </a:lnSpc>
            </a:pPr>
            <a:r>
              <a:rPr kumimoji="1" lang="en-US" altLang="zh-CN" sz="2400" dirty="0">
                <a:solidFill>
                  <a:schemeClr val="bg1"/>
                </a:solidFill>
              </a:rPr>
              <a:t> </a:t>
            </a:r>
            <a:r>
              <a:rPr kumimoji="1" lang="en-US" altLang="zh-CN" sz="2400" dirty="0" smtClean="0">
                <a:solidFill>
                  <a:schemeClr val="bg1"/>
                </a:solidFill>
              </a:rPr>
              <a:t>   </a:t>
            </a:r>
            <a:r>
              <a:rPr kumimoji="1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zh-CN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1</a:t>
            </a:r>
            <a:r>
              <a:rPr kumimoji="1" lang="zh-CN" altLang="en-US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</a:rPr>
              <a:t>、</a:t>
            </a: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《</a:t>
            </a:r>
            <a:r>
              <a:rPr kumimoji="1" lang="zh-CN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医疗机构临床基因扩增检验</a:t>
            </a:r>
            <a:r>
              <a:rPr kumimoji="1" lang="zh-CN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实验室工作导</a:t>
            </a:r>
            <a:endParaRPr kumimoji="1" lang="en-US" altLang="zh-CN" dirty="0" smtClean="0">
              <a:solidFill>
                <a:srgbClr val="002060"/>
              </a:solidFill>
              <a:latin typeface="黑体" panose="02010609060101010101" pitchFamily="49" charset="-122"/>
            </a:endParaRPr>
          </a:p>
          <a:p>
            <a:pPr eaLnBrk="1" hangingPunct="1">
              <a:lnSpc>
                <a:spcPct val="120000"/>
              </a:lnSpc>
            </a:pP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 </a:t>
            </a:r>
            <a:r>
              <a:rPr kumimoji="1" lang="en-US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      </a:t>
            </a:r>
            <a:r>
              <a:rPr kumimoji="1" lang="zh-CN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则</a:t>
            </a:r>
            <a:r>
              <a:rPr kumimoji="1" lang="en-US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》</a:t>
            </a:r>
            <a:r>
              <a:rPr kumimoji="1" lang="zh-CN" altLang="en-US" dirty="0">
                <a:solidFill>
                  <a:srgbClr val="002060"/>
                </a:solidFill>
                <a:latin typeface="+mj-lt"/>
                <a:ea typeface="+mn-ea"/>
              </a:rPr>
              <a:t>卫办医政发</a:t>
            </a:r>
            <a:r>
              <a:rPr kumimoji="1" lang="en-US" altLang="zh-CN" dirty="0">
                <a:solidFill>
                  <a:srgbClr val="002060"/>
                </a:solidFill>
                <a:latin typeface="+mj-lt"/>
                <a:ea typeface="+mn-ea"/>
              </a:rPr>
              <a:t>〔2010〕194</a:t>
            </a:r>
            <a:r>
              <a:rPr kumimoji="1" lang="zh-CN" altLang="en-US" dirty="0">
                <a:solidFill>
                  <a:srgbClr val="002060"/>
                </a:solidFill>
                <a:latin typeface="+mj-lt"/>
                <a:ea typeface="+mn-ea"/>
              </a:rPr>
              <a:t>号</a:t>
            </a:r>
            <a:endParaRPr kumimoji="1" lang="en-US" altLang="zh-CN" dirty="0">
              <a:solidFill>
                <a:srgbClr val="002060"/>
              </a:solidFill>
              <a:latin typeface="+mj-lt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kumimoji="1" lang="en-US" altLang="zh-CN" dirty="0">
                <a:solidFill>
                  <a:srgbClr val="002060"/>
                </a:solidFill>
                <a:latin typeface="+mj-lt"/>
                <a:ea typeface="+mn-ea"/>
              </a:rPr>
              <a:t>  </a:t>
            </a:r>
            <a:r>
              <a:rPr kumimoji="1" lang="en-US" altLang="zh-CN" dirty="0" smtClean="0">
                <a:solidFill>
                  <a:srgbClr val="002060"/>
                </a:solidFill>
                <a:latin typeface="+mj-lt"/>
                <a:ea typeface="+mn-ea"/>
              </a:rPr>
              <a:t>  2</a:t>
            </a:r>
            <a:r>
              <a:rPr kumimoji="1" lang="zh-CN" altLang="en-US" dirty="0">
                <a:solidFill>
                  <a:srgbClr val="002060"/>
                </a:solidFill>
                <a:latin typeface="+mj-lt"/>
                <a:ea typeface="+mn-ea"/>
              </a:rPr>
              <a:t>、</a:t>
            </a: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《</a:t>
            </a:r>
            <a:r>
              <a:rPr kumimoji="1" lang="zh-CN" altLang="en-US" dirty="0">
                <a:solidFill>
                  <a:srgbClr val="002060"/>
                </a:solidFill>
                <a:latin typeface="黑体" panose="02010609060101010101" pitchFamily="49" charset="-122"/>
              </a:rPr>
              <a:t>实验室 生物安全通用要求</a:t>
            </a:r>
            <a:r>
              <a:rPr kumimoji="1" lang="en-US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</a:pPr>
            <a:r>
              <a:rPr kumimoji="1" lang="en-US" altLang="zh-CN" b="0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黑体" panose="02010609060101010101" pitchFamily="49" charset="-122"/>
                <a:ea typeface="+mn-ea"/>
              </a:rPr>
              <a:t> </a:t>
            </a:r>
            <a:r>
              <a:rPr kumimoji="1" lang="en-US" altLang="zh-CN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黑体" panose="02010609060101010101" pitchFamily="49" charset="-122"/>
                <a:ea typeface="+mn-ea"/>
              </a:rPr>
              <a:t>      </a:t>
            </a:r>
            <a:r>
              <a:rPr kumimoji="1" lang="en-US" altLang="zh-CN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j-lt"/>
                <a:ea typeface="+mn-ea"/>
              </a:rPr>
              <a:t>GB19489-2008</a:t>
            </a:r>
          </a:p>
          <a:p>
            <a:pPr eaLnBrk="1" hangingPunct="1">
              <a:lnSpc>
                <a:spcPct val="120000"/>
              </a:lnSpc>
            </a:pPr>
            <a:r>
              <a:rPr kumimoji="1" lang="en-US" altLang="zh-CN" dirty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kumimoji="1" lang="en-US" altLang="zh-CN" dirty="0" smtClean="0">
                <a:solidFill>
                  <a:srgbClr val="002060"/>
                </a:solidFill>
                <a:latin typeface="+mn-ea"/>
                <a:ea typeface="+mn-ea"/>
              </a:rPr>
              <a:t> </a:t>
            </a: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3</a:t>
            </a:r>
            <a:r>
              <a:rPr kumimoji="1" lang="zh-CN" altLang="en-US" dirty="0">
                <a:solidFill>
                  <a:srgbClr val="002060"/>
                </a:solidFill>
                <a:latin typeface="黑体" panose="02010609060101010101" pitchFamily="49" charset="-122"/>
              </a:rPr>
              <a:t>、</a:t>
            </a: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《</a:t>
            </a:r>
            <a:r>
              <a:rPr kumimoji="1" lang="zh-CN" altLang="en-US" dirty="0">
                <a:solidFill>
                  <a:srgbClr val="002060"/>
                </a:solidFill>
                <a:latin typeface="黑体" panose="02010609060101010101" pitchFamily="49" charset="-122"/>
              </a:rPr>
              <a:t>生物安全实验室建筑技术规范</a:t>
            </a:r>
            <a:r>
              <a:rPr kumimoji="1" lang="en-US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</a:pPr>
            <a:r>
              <a:rPr kumimoji="1" lang="en-US" altLang="zh-CN" dirty="0">
                <a:solidFill>
                  <a:srgbClr val="002060"/>
                </a:solidFill>
                <a:latin typeface="+mj-lt"/>
                <a:ea typeface="+mn-ea"/>
              </a:rPr>
              <a:t>       </a:t>
            </a:r>
            <a:r>
              <a:rPr kumimoji="1" lang="en-US" altLang="zh-CN" dirty="0" smtClean="0">
                <a:solidFill>
                  <a:srgbClr val="002060"/>
                </a:solidFill>
                <a:latin typeface="+mj-lt"/>
                <a:ea typeface="+mn-ea"/>
              </a:rPr>
              <a:t>       GB50346-2011</a:t>
            </a:r>
            <a:endParaRPr kumimoji="1" lang="en-US" altLang="zh-CN" dirty="0">
              <a:solidFill>
                <a:srgbClr val="002060"/>
              </a:solidFill>
              <a:latin typeface="+mj-lt"/>
              <a:ea typeface="+mn-ea"/>
            </a:endParaRPr>
          </a:p>
          <a:p>
            <a:pPr eaLnBrk="1" hangingPunct="1">
              <a:lnSpc>
                <a:spcPct val="120000"/>
              </a:lnSpc>
            </a:pPr>
            <a:r>
              <a:rPr kumimoji="1" lang="en-US" altLang="zh-CN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+mn-ea"/>
                <a:ea typeface="+mn-ea"/>
              </a:rPr>
              <a:t>  </a:t>
            </a: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4</a:t>
            </a:r>
            <a:r>
              <a:rPr kumimoji="1" lang="zh-CN" altLang="en-US" dirty="0">
                <a:solidFill>
                  <a:srgbClr val="002060"/>
                </a:solidFill>
                <a:latin typeface="黑体" panose="02010609060101010101" pitchFamily="49" charset="-122"/>
              </a:rPr>
              <a:t>、</a:t>
            </a:r>
            <a:r>
              <a:rPr kumimoji="1" lang="en-US" altLang="zh-CN" dirty="0">
                <a:solidFill>
                  <a:srgbClr val="002060"/>
                </a:solidFill>
                <a:latin typeface="黑体" panose="02010609060101010101" pitchFamily="49" charset="-122"/>
              </a:rPr>
              <a:t>《</a:t>
            </a:r>
            <a:r>
              <a:rPr kumimoji="1" lang="zh-CN" altLang="en-US" dirty="0">
                <a:solidFill>
                  <a:srgbClr val="002060"/>
                </a:solidFill>
                <a:latin typeface="黑体" panose="02010609060101010101" pitchFamily="49" charset="-122"/>
              </a:rPr>
              <a:t>疾病预防控制中心技术标准</a:t>
            </a:r>
            <a:r>
              <a:rPr kumimoji="1" lang="en-US" altLang="zh-CN" dirty="0" smtClean="0">
                <a:solidFill>
                  <a:srgbClr val="002060"/>
                </a:solidFill>
                <a:latin typeface="黑体" panose="02010609060101010101" pitchFamily="49" charset="-122"/>
              </a:rPr>
              <a:t>》</a:t>
            </a:r>
          </a:p>
          <a:p>
            <a:pPr eaLnBrk="1" hangingPunct="1">
              <a:lnSpc>
                <a:spcPct val="120000"/>
              </a:lnSpc>
            </a:pPr>
            <a:r>
              <a:rPr kumimoji="1" lang="en-US" altLang="zh-CN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黑体" panose="02010609060101010101" pitchFamily="49" charset="-122"/>
                <a:ea typeface="+mn-ea"/>
              </a:rPr>
              <a:t> </a:t>
            </a:r>
            <a:r>
              <a:rPr kumimoji="1" lang="en-US" altLang="zh-CN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黑体" panose="02010609060101010101" pitchFamily="49" charset="-122"/>
                <a:ea typeface="+mn-ea"/>
              </a:rPr>
              <a:t>      </a:t>
            </a:r>
            <a:r>
              <a:rPr kumimoji="1" lang="zh-CN" altLang="en-US" dirty="0">
                <a:solidFill>
                  <a:srgbClr val="002060"/>
                </a:solidFill>
                <a:latin typeface="+mj-lt"/>
                <a:ea typeface="+mn-ea"/>
              </a:rPr>
              <a:t>建标</a:t>
            </a:r>
            <a:r>
              <a:rPr kumimoji="1" lang="en-US" altLang="zh-CN" dirty="0" smtClean="0">
                <a:solidFill>
                  <a:srgbClr val="002060"/>
                </a:solidFill>
                <a:latin typeface="+mj-lt"/>
                <a:ea typeface="+mn-ea"/>
              </a:rPr>
              <a:t>127-2009   ……</a:t>
            </a:r>
            <a:endParaRPr kumimoji="1" lang="zh-CN" altLang="en-US" dirty="0">
              <a:solidFill>
                <a:srgbClr val="002060"/>
              </a:solidFill>
              <a:latin typeface="+mj-lt"/>
              <a:ea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标题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19238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实验室空气是否一定要净化？</a:t>
            </a:r>
          </a:p>
        </p:txBody>
      </p:sp>
      <p:sp>
        <p:nvSpPr>
          <p:cNvPr id="784387" name="内容占位符 2"/>
          <p:cNvSpPr>
            <a:spLocks noGrp="1" noChangeArrowheads="1"/>
          </p:cNvSpPr>
          <p:nvPr>
            <p:ph idx="1"/>
          </p:nvPr>
        </p:nvSpPr>
        <p:spPr>
          <a:xfrm>
            <a:off x="539552" y="1668463"/>
            <a:ext cx="8136903" cy="2480617"/>
          </a:xfrm>
          <a:ln>
            <a:solidFill>
              <a:schemeClr val="bg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◆房间空气是否净化，  与实验结果没有什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么关系。换句话说，不需要净化。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内容占位符 2">
            <a:extLst>
              <a:ext uri="{FF2B5EF4-FFF2-40B4-BE49-F238E27FC236}"/>
            </a:extLst>
          </p:cNvPr>
          <p:cNvSpPr txBox="1"/>
          <p:nvPr/>
        </p:nvSpPr>
        <p:spPr bwMode="auto">
          <a:xfrm>
            <a:off x="539553" y="4298305"/>
            <a:ext cx="8136902" cy="208302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◆ 用户要求净化的，可按净化设计</a:t>
            </a:r>
            <a:endParaRPr lang="zh-CN" altLang="en-US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0696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标题 1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如何设置通风空调？</a:t>
            </a:r>
          </a:p>
        </p:txBody>
      </p:sp>
      <p:sp>
        <p:nvSpPr>
          <p:cNvPr id="784387" name="内容占位符 2"/>
          <p:cNvSpPr>
            <a:spLocks noGrp="1" noChangeArrowheads="1"/>
          </p:cNvSpPr>
          <p:nvPr>
            <p:ph idx="1"/>
          </p:nvPr>
        </p:nvSpPr>
        <p:spPr>
          <a:xfrm>
            <a:off x="539553" y="1628800"/>
            <a:ext cx="8136903" cy="2840657"/>
          </a:xfrm>
          <a:ln>
            <a:solidFill>
              <a:schemeClr val="bg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◆</a:t>
            </a: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可采用简单做法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i="1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i="1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i="1" dirty="0" smtClean="0">
                <a:solidFill>
                  <a:schemeClr val="bg1"/>
                </a:solidFill>
                <a:latin typeface="+mn-ea"/>
              </a:rPr>
              <a:t>普通排风装置（如排风扇）＋温度控制住</a:t>
            </a:r>
            <a:endParaRPr lang="en-US" altLang="zh-CN" i="1" dirty="0" smtClean="0">
              <a:solidFill>
                <a:schemeClr val="bg1"/>
              </a:solidFill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i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i="1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zh-CN" altLang="en-US" i="1" dirty="0" smtClean="0">
                <a:solidFill>
                  <a:schemeClr val="bg1"/>
                </a:solidFill>
                <a:latin typeface="+mn-ea"/>
              </a:rPr>
              <a:t>装置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（如</a:t>
            </a:r>
            <a:r>
              <a:rPr lang="zh-CN" altLang="en-US" dirty="0">
                <a:solidFill>
                  <a:schemeClr val="bg1"/>
                </a:solidFill>
                <a:latin typeface="+mn-ea"/>
              </a:rPr>
              <a:t>分体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空调、暖气等），作非恒定</a:t>
            </a:r>
            <a:endParaRPr lang="en-US" altLang="zh-CN" dirty="0" smtClean="0">
              <a:solidFill>
                <a:schemeClr val="bg1"/>
              </a:solidFill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 </a:t>
            </a:r>
            <a:r>
              <a:rPr lang="zh-CN" altLang="en-US" dirty="0" smtClean="0">
                <a:solidFill>
                  <a:schemeClr val="bg1"/>
                </a:solidFill>
                <a:latin typeface="+mn-ea"/>
              </a:rPr>
              <a:t>负压设计</a:t>
            </a:r>
            <a:r>
              <a:rPr lang="en-US" altLang="zh-CN" dirty="0" smtClean="0">
                <a:solidFill>
                  <a:schemeClr val="bg1"/>
                </a:solidFill>
                <a:latin typeface="+mn-ea"/>
              </a:rPr>
              <a:t>,</a:t>
            </a:r>
            <a:r>
              <a:rPr lang="zh-CN" altLang="zh-CN" dirty="0">
                <a:latin typeface="+mn-ea"/>
              </a:rPr>
              <a:t>向室外排风即可达到减少</a:t>
            </a:r>
            <a:r>
              <a:rPr lang="zh-CN" altLang="zh-CN" dirty="0" smtClean="0">
                <a:latin typeface="+mn-ea"/>
              </a:rPr>
              <a:t>空气外</a:t>
            </a:r>
            <a:endParaRPr lang="en-US" altLang="zh-CN" dirty="0" smtClean="0">
              <a:latin typeface="+mn-ea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latin typeface="+mn-ea"/>
              </a:rPr>
              <a:t> </a:t>
            </a:r>
            <a:r>
              <a:rPr lang="en-US" altLang="zh-CN" dirty="0" smtClean="0">
                <a:latin typeface="+mn-ea"/>
              </a:rPr>
              <a:t> </a:t>
            </a:r>
            <a:r>
              <a:rPr lang="zh-CN" altLang="zh-CN" dirty="0" smtClean="0">
                <a:latin typeface="+mn-ea"/>
              </a:rPr>
              <a:t>溢</a:t>
            </a:r>
            <a:r>
              <a:rPr lang="zh-CN" altLang="zh-CN" dirty="0">
                <a:latin typeface="+mn-ea"/>
              </a:rPr>
              <a:t>的目的</a:t>
            </a:r>
            <a:endParaRPr lang="zh-CN" altLang="en-US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" name="内容占位符 2">
            <a:extLst>
              <a:ext uri="{FF2B5EF4-FFF2-40B4-BE49-F238E27FC236}"/>
            </a:extLst>
          </p:cNvPr>
          <p:cNvSpPr txBox="1"/>
          <p:nvPr/>
        </p:nvSpPr>
        <p:spPr bwMode="auto">
          <a:xfrm>
            <a:off x="544143" y="4579019"/>
            <a:ext cx="8136902" cy="194632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◆</a:t>
            </a: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可采用复杂做法</a:t>
            </a: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</a:t>
            </a:r>
            <a:endParaRPr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i="1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en-US" altLang="zh-CN" i="1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i="1" kern="0" dirty="0" smtClean="0">
                <a:solidFill>
                  <a:schemeClr val="bg1"/>
                </a:solidFill>
                <a:latin typeface="+mn-ea"/>
                <a:sym typeface="+mn-ea"/>
              </a:rPr>
              <a:t>集中</a:t>
            </a:r>
            <a:r>
              <a:rPr lang="zh-CN" altLang="en-US" i="1" kern="0" dirty="0">
                <a:solidFill>
                  <a:schemeClr val="bg1"/>
                </a:solidFill>
                <a:latin typeface="+mn-ea"/>
                <a:sym typeface="+mn-ea"/>
              </a:rPr>
              <a:t>空调</a:t>
            </a:r>
            <a:r>
              <a:rPr lang="zh-CN" altLang="en-US" i="1" kern="0" dirty="0" smtClean="0">
                <a:solidFill>
                  <a:schemeClr val="bg1"/>
                </a:solidFill>
                <a:latin typeface="+mn-ea"/>
                <a:sym typeface="+mn-ea"/>
              </a:rPr>
              <a:t>系统</a:t>
            </a:r>
            <a:r>
              <a:rPr lang="en-US" altLang="zh-CN" i="1" kern="0" dirty="0" smtClean="0">
                <a:solidFill>
                  <a:schemeClr val="bg1"/>
                </a:solidFill>
                <a:latin typeface="+mn-ea"/>
                <a:sym typeface="+mn-ea"/>
              </a:rPr>
              <a:t>– </a:t>
            </a:r>
            <a:r>
              <a:rPr lang="zh-CN" altLang="en-US" kern="0" dirty="0" smtClean="0">
                <a:solidFill>
                  <a:schemeClr val="bg1"/>
                </a:solidFill>
                <a:latin typeface="+mn-ea"/>
                <a:sym typeface="+mn-ea"/>
              </a:rPr>
              <a:t>作恒定负压设计。顺便达</a:t>
            </a:r>
            <a:endParaRPr lang="en-US" altLang="zh-CN" kern="0" dirty="0" smtClean="0">
              <a:solidFill>
                <a:schemeClr val="bg1"/>
              </a:solidFill>
              <a:latin typeface="+mn-ea"/>
              <a:sym typeface="+mn-ea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kern="0" dirty="0">
                <a:solidFill>
                  <a:schemeClr val="bg1"/>
                </a:solidFill>
                <a:latin typeface="+mn-ea"/>
                <a:sym typeface="+mn-ea"/>
              </a:rPr>
              <a:t> </a:t>
            </a:r>
            <a:r>
              <a:rPr lang="en-US" altLang="zh-CN" kern="0" dirty="0" smtClean="0">
                <a:solidFill>
                  <a:schemeClr val="bg1"/>
                </a:solidFill>
                <a:latin typeface="+mn-ea"/>
                <a:sym typeface="+mn-ea"/>
              </a:rPr>
              <a:t> </a:t>
            </a:r>
            <a:r>
              <a:rPr lang="zh-CN" altLang="en-US" kern="0" dirty="0" smtClean="0">
                <a:solidFill>
                  <a:schemeClr val="bg1"/>
                </a:solidFill>
                <a:latin typeface="+mn-ea"/>
                <a:sym typeface="+mn-ea"/>
              </a:rPr>
              <a:t>成洁净、恒温、恒湿</a:t>
            </a:r>
            <a:endParaRPr lang="zh-CN" altLang="en-US" kern="0" dirty="0">
              <a:solidFill>
                <a:schemeClr val="bg1"/>
              </a:solidFill>
              <a:latin typeface="+mn-ea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174582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357188"/>
            <a:ext cx="9144000" cy="862012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kumimoji="1" lang="en-US" altLang="zh-CN" sz="4000" dirty="0">
                <a:solidFill>
                  <a:srgbClr val="002060"/>
                </a:solidFill>
                <a:ea typeface="黑体" panose="02010609060101010101" pitchFamily="49" charset="-122"/>
              </a:rPr>
              <a:t>   </a:t>
            </a:r>
            <a:r>
              <a:rPr kumimoji="1" lang="zh-CN" altLang="en-US" sz="4000" dirty="0">
                <a:solidFill>
                  <a:srgbClr val="002060"/>
                </a:solidFill>
                <a:ea typeface="黑体" panose="02010609060101010101" pitchFamily="49" charset="-122"/>
              </a:rPr>
              <a:t>采用普通排风装置</a:t>
            </a:r>
            <a:endParaRPr kumimoji="1" lang="en-US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0899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38400" y="1985963"/>
            <a:ext cx="1295400" cy="3576637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常压</a:t>
            </a:r>
            <a:r>
              <a:rPr lang="en-US" altLang="zh-CN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/</a:t>
            </a:r>
          </a:p>
          <a:p>
            <a:pPr algn="ctr" eaLnBrk="1" hangingPunct="1">
              <a:defRPr/>
            </a:pPr>
            <a:r>
              <a:rPr lang="zh-CN" altLang="en-US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正压</a:t>
            </a:r>
          </a:p>
        </p:txBody>
      </p:sp>
      <p:sp>
        <p:nvSpPr>
          <p:cNvPr id="80900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38400" y="4738688"/>
            <a:ext cx="627062" cy="823912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缓冲间</a:t>
            </a:r>
          </a:p>
        </p:txBody>
      </p:sp>
      <p:sp>
        <p:nvSpPr>
          <p:cNvPr id="786437" name="Rectangle 5"/>
          <p:cNvSpPr>
            <a:spLocks noChangeArrowheads="1"/>
          </p:cNvSpPr>
          <p:nvPr/>
        </p:nvSpPr>
        <p:spPr bwMode="auto">
          <a:xfrm>
            <a:off x="2438400" y="5562600"/>
            <a:ext cx="5181600" cy="9144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dirty="0" smtClean="0">
                <a:solidFill>
                  <a:srgbClr val="002060"/>
                </a:solidFill>
              </a:rPr>
              <a:t>走廊</a:t>
            </a:r>
            <a:endParaRPr lang="zh-CN" altLang="en-US" dirty="0">
              <a:solidFill>
                <a:srgbClr val="002060"/>
              </a:solidFill>
            </a:endParaRPr>
          </a:p>
        </p:txBody>
      </p:sp>
      <p:sp>
        <p:nvSpPr>
          <p:cNvPr id="786438" name="Rectangle 6"/>
          <p:cNvSpPr>
            <a:spLocks noChangeArrowheads="1"/>
          </p:cNvSpPr>
          <p:nvPr/>
        </p:nvSpPr>
        <p:spPr bwMode="auto">
          <a:xfrm>
            <a:off x="3733800" y="1989138"/>
            <a:ext cx="1295400" cy="357346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>
                <a:solidFill>
                  <a:srgbClr val="002060"/>
                </a:solidFill>
              </a:rPr>
              <a:t>常压</a:t>
            </a:r>
            <a:endParaRPr lang="en-US" altLang="zh-CN">
              <a:solidFill>
                <a:srgbClr val="002060"/>
              </a:solidFill>
            </a:endParaRPr>
          </a:p>
        </p:txBody>
      </p:sp>
      <p:sp>
        <p:nvSpPr>
          <p:cNvPr id="80903" name="Rectangle 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9200" y="1985963"/>
            <a:ext cx="1295400" cy="3576637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solidFill>
                <a:srgbClr val="FF3300"/>
              </a:solidFill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-10Pa</a:t>
            </a:r>
          </a:p>
        </p:txBody>
      </p:sp>
      <p:sp>
        <p:nvSpPr>
          <p:cNvPr id="80904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24600" y="1985963"/>
            <a:ext cx="1295400" cy="3576637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-20Pa</a:t>
            </a:r>
          </a:p>
        </p:txBody>
      </p:sp>
      <p:sp>
        <p:nvSpPr>
          <p:cNvPr id="80905" name="Rectangle 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3800" y="4738688"/>
            <a:ext cx="668338" cy="823912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缓冲间</a:t>
            </a:r>
          </a:p>
        </p:txBody>
      </p:sp>
      <p:sp>
        <p:nvSpPr>
          <p:cNvPr id="80906" name="Rectangle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9200" y="4738688"/>
            <a:ext cx="668338" cy="823912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自然态</a:t>
            </a:r>
          </a:p>
        </p:txBody>
      </p:sp>
      <p:sp>
        <p:nvSpPr>
          <p:cNvPr id="80907" name="Rectangle 1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24600" y="4738688"/>
            <a:ext cx="668338" cy="823912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自然态</a:t>
            </a:r>
          </a:p>
        </p:txBody>
      </p:sp>
      <p:sp>
        <p:nvSpPr>
          <p:cNvPr id="786444" name="Rectangle 12"/>
          <p:cNvSpPr>
            <a:spLocks noChangeArrowheads="1"/>
          </p:cNvSpPr>
          <p:nvPr/>
        </p:nvSpPr>
        <p:spPr bwMode="auto">
          <a:xfrm>
            <a:off x="2828925" y="2197100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试剂</a:t>
            </a:r>
          </a:p>
        </p:txBody>
      </p:sp>
      <p:sp>
        <p:nvSpPr>
          <p:cNvPr id="786445" name="Rectangle 13"/>
          <p:cNvSpPr>
            <a:spLocks noChangeArrowheads="1"/>
          </p:cNvSpPr>
          <p:nvPr/>
        </p:nvSpPr>
        <p:spPr bwMode="auto">
          <a:xfrm>
            <a:off x="4167188" y="2193925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样本</a:t>
            </a:r>
          </a:p>
        </p:txBody>
      </p:sp>
      <p:sp>
        <p:nvSpPr>
          <p:cNvPr id="786446" name="Rectangle 14"/>
          <p:cNvSpPr>
            <a:spLocks noChangeArrowheads="1"/>
          </p:cNvSpPr>
          <p:nvPr/>
        </p:nvSpPr>
        <p:spPr bwMode="auto">
          <a:xfrm>
            <a:off x="5391150" y="2193925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扩增</a:t>
            </a:r>
          </a:p>
        </p:txBody>
      </p:sp>
      <p:sp>
        <p:nvSpPr>
          <p:cNvPr id="786447" name="Rectangle 15"/>
          <p:cNvSpPr>
            <a:spLocks noChangeArrowheads="1"/>
          </p:cNvSpPr>
          <p:nvPr/>
        </p:nvSpPr>
        <p:spPr bwMode="auto">
          <a:xfrm>
            <a:off x="6619875" y="2195513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分析</a:t>
            </a:r>
          </a:p>
        </p:txBody>
      </p:sp>
      <p:sp>
        <p:nvSpPr>
          <p:cNvPr id="786448" name="上箭头 2"/>
          <p:cNvSpPr>
            <a:spLocks noChangeArrowheads="1"/>
          </p:cNvSpPr>
          <p:nvPr/>
        </p:nvSpPr>
        <p:spPr bwMode="auto">
          <a:xfrm>
            <a:off x="5484813" y="1658938"/>
            <a:ext cx="282575" cy="492125"/>
          </a:xfrm>
          <a:prstGeom prst="upArrow">
            <a:avLst>
              <a:gd name="adj1" fmla="val 50000"/>
              <a:gd name="adj2" fmla="val 497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6449" name="矩形 3"/>
          <p:cNvSpPr>
            <a:spLocks noChangeArrowheads="1"/>
          </p:cNvSpPr>
          <p:nvPr/>
        </p:nvSpPr>
        <p:spPr bwMode="auto">
          <a:xfrm>
            <a:off x="5380038" y="1260475"/>
            <a:ext cx="498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r>
              <a:rPr lang="zh-CN" altLang="en-US" sz="2400" b="1"/>
              <a:t>＋</a:t>
            </a:r>
          </a:p>
        </p:txBody>
      </p:sp>
      <p:sp>
        <p:nvSpPr>
          <p:cNvPr id="786450" name="上箭头 19"/>
          <p:cNvSpPr>
            <a:spLocks noChangeArrowheads="1"/>
          </p:cNvSpPr>
          <p:nvPr/>
        </p:nvSpPr>
        <p:spPr bwMode="auto">
          <a:xfrm>
            <a:off x="6577013" y="1658938"/>
            <a:ext cx="280987" cy="492125"/>
          </a:xfrm>
          <a:prstGeom prst="upArrow">
            <a:avLst>
              <a:gd name="adj1" fmla="val 50000"/>
              <a:gd name="adj2" fmla="val 4998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6451" name="上箭头 20"/>
          <p:cNvSpPr>
            <a:spLocks noChangeArrowheads="1"/>
          </p:cNvSpPr>
          <p:nvPr/>
        </p:nvSpPr>
        <p:spPr bwMode="auto">
          <a:xfrm>
            <a:off x="6992938" y="1655763"/>
            <a:ext cx="282575" cy="492125"/>
          </a:xfrm>
          <a:prstGeom prst="upArrow">
            <a:avLst>
              <a:gd name="adj1" fmla="val 50000"/>
              <a:gd name="adj2" fmla="val 497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6452" name="矩形 21"/>
          <p:cNvSpPr>
            <a:spLocks noChangeArrowheads="1"/>
          </p:cNvSpPr>
          <p:nvPr/>
        </p:nvSpPr>
        <p:spPr bwMode="auto">
          <a:xfrm>
            <a:off x="6508750" y="1239838"/>
            <a:ext cx="8318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r>
              <a:rPr lang="zh-CN" altLang="en-US" sz="2400" b="1"/>
              <a:t>＋＋</a:t>
            </a:r>
          </a:p>
        </p:txBody>
      </p:sp>
      <p:sp>
        <p:nvSpPr>
          <p:cNvPr id="80917" name="圆角矩形标注 22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28638" y="3878263"/>
            <a:ext cx="1704975" cy="860425"/>
          </a:xfrm>
          <a:prstGeom prst="wedgeRoundRectCallout">
            <a:avLst>
              <a:gd name="adj1" fmla="val 178690"/>
              <a:gd name="adj2" fmla="val 3569"/>
              <a:gd name="adj3" fmla="val 16667"/>
            </a:avLst>
          </a:prstGeom>
          <a:solidFill>
            <a:srgbClr val="FFC000"/>
          </a:solidFill>
          <a:ln w="9525" algn="ctr">
            <a:solidFill>
              <a:schemeClr val="tx1"/>
            </a:solidFill>
            <a:round/>
          </a:ln>
        </p:spPr>
        <p:txBody>
          <a:bodyPr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en-US" altLang="zh-CN" sz="3600" b="1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BSL-2</a:t>
            </a:r>
            <a:endParaRPr lang="zh-CN" altLang="en-US" sz="3600" b="1" dirty="0">
              <a:solidFill>
                <a:schemeClr val="accent2">
                  <a:lumMod val="50000"/>
                </a:schemeClr>
              </a:solidFill>
              <a:sym typeface="+mn-ea"/>
            </a:endParaRPr>
          </a:p>
        </p:txBody>
      </p:sp>
      <p:sp>
        <p:nvSpPr>
          <p:cNvPr id="786454" name="下箭头 1"/>
          <p:cNvSpPr>
            <a:spLocks noChangeArrowheads="1"/>
          </p:cNvSpPr>
          <p:nvPr/>
        </p:nvSpPr>
        <p:spPr bwMode="auto">
          <a:xfrm>
            <a:off x="2986088" y="1668463"/>
            <a:ext cx="288925" cy="512762"/>
          </a:xfrm>
          <a:prstGeom prst="downArrow">
            <a:avLst>
              <a:gd name="adj1" fmla="val 50000"/>
              <a:gd name="adj2" fmla="val 49824"/>
            </a:avLst>
          </a:prstGeom>
          <a:solidFill>
            <a:srgbClr val="00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6455" name="圆角矩形标注 22"/>
          <p:cNvSpPr>
            <a:spLocks noChangeArrowheads="1"/>
          </p:cNvSpPr>
          <p:nvPr/>
        </p:nvSpPr>
        <p:spPr bwMode="auto">
          <a:xfrm>
            <a:off x="552450" y="2741613"/>
            <a:ext cx="1704975" cy="631825"/>
          </a:xfrm>
          <a:prstGeom prst="wedgeRoundRectCallout">
            <a:avLst>
              <a:gd name="adj1" fmla="val 249921"/>
              <a:gd name="adj2" fmla="val -163769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en-US" altLang="zh-CN" sz="3600"/>
              <a:t>BSL-2</a:t>
            </a:r>
            <a:endParaRPr lang="zh-CN" altLang="en-US" sz="3600"/>
          </a:p>
        </p:txBody>
      </p:sp>
      <p:sp>
        <p:nvSpPr>
          <p:cNvPr id="786456" name="圆角矩形标注 23"/>
          <p:cNvSpPr>
            <a:spLocks noChangeArrowheads="1"/>
          </p:cNvSpPr>
          <p:nvPr/>
        </p:nvSpPr>
        <p:spPr bwMode="auto">
          <a:xfrm>
            <a:off x="538163" y="2663825"/>
            <a:ext cx="1733550" cy="1035050"/>
          </a:xfrm>
          <a:prstGeom prst="wedgeRoundRectCallout">
            <a:avLst>
              <a:gd name="adj1" fmla="val 307014"/>
              <a:gd name="adj2" fmla="val -108356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3600" dirty="0">
                <a:solidFill>
                  <a:srgbClr val="002060"/>
                </a:solidFill>
              </a:rPr>
              <a:t>排风扇</a:t>
            </a:r>
          </a:p>
        </p:txBody>
      </p:sp>
      <p:sp>
        <p:nvSpPr>
          <p:cNvPr id="80921" name="圆角矩形标注 2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46100" y="1741488"/>
            <a:ext cx="1730375" cy="850900"/>
          </a:xfrm>
          <a:prstGeom prst="wedgeRoundRectCallout">
            <a:avLst>
              <a:gd name="adj1" fmla="val 99970"/>
              <a:gd name="adj2" fmla="val -46444"/>
              <a:gd name="adj3" fmla="val 16667"/>
            </a:avLst>
          </a:prstGeom>
          <a:solidFill>
            <a:srgbClr val="FF0000"/>
          </a:solidFill>
          <a:ln w="9525" algn="ctr">
            <a:solidFill>
              <a:schemeClr val="tx1"/>
            </a:solidFill>
            <a:round/>
          </a:ln>
        </p:spPr>
        <p:txBody>
          <a:bodyPr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3600" dirty="0">
                <a:solidFill>
                  <a:schemeClr val="accent2">
                    <a:lumMod val="50000"/>
                  </a:schemeClr>
                </a:solidFill>
                <a:sym typeface="+mn-ea"/>
              </a:rPr>
              <a:t>进 风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 bwMode="auto">
          <a:xfrm>
            <a:off x="6324600" y="4869160"/>
            <a:ext cx="1295400" cy="693440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 eaLnBrk="1" hangingPunct="1"/>
            <a:endParaRPr lang="zh-CN" altLang="en-US">
              <a:latin typeface="黑体" panose="02010609060101010101" pitchFamily="49" charset="-122"/>
            </a:endParaRPr>
          </a:p>
        </p:txBody>
      </p:sp>
      <p:sp>
        <p:nvSpPr>
          <p:cNvPr id="787458" name="Rectangle 3"/>
          <p:cNvSpPr>
            <a:spLocks noChangeArrowheads="1"/>
          </p:cNvSpPr>
          <p:nvPr/>
        </p:nvSpPr>
        <p:spPr bwMode="auto">
          <a:xfrm>
            <a:off x="2438400" y="2039938"/>
            <a:ext cx="1295400" cy="3522662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endParaRPr lang="en-US" altLang="zh-CN">
              <a:latin typeface="黑体" panose="02010609060101010101" pitchFamily="49" charset="-122"/>
            </a:endParaRPr>
          </a:p>
          <a:p>
            <a:pPr algn="ctr" eaLnBrk="1" hangingPunct="1"/>
            <a:r>
              <a:rPr lang="zh-CN" altLang="en-US">
                <a:latin typeface="黑体" panose="02010609060101010101" pitchFamily="49" charset="-122"/>
              </a:rPr>
              <a:t>常压</a:t>
            </a:r>
            <a:r>
              <a:rPr lang="en-US" altLang="zh-CN">
                <a:latin typeface="黑体" panose="02010609060101010101" pitchFamily="49" charset="-122"/>
              </a:rPr>
              <a:t>/</a:t>
            </a:r>
          </a:p>
          <a:p>
            <a:pPr algn="ctr" eaLnBrk="1" hangingPunct="1"/>
            <a:r>
              <a:rPr lang="zh-CN" altLang="en-US">
                <a:latin typeface="黑体" panose="02010609060101010101" pitchFamily="49" charset="-122"/>
              </a:rPr>
              <a:t>正压</a:t>
            </a:r>
          </a:p>
        </p:txBody>
      </p:sp>
      <p:sp>
        <p:nvSpPr>
          <p:cNvPr id="787459" name="Rectangle 4"/>
          <p:cNvSpPr>
            <a:spLocks noChangeArrowheads="1"/>
          </p:cNvSpPr>
          <p:nvPr/>
        </p:nvSpPr>
        <p:spPr bwMode="auto">
          <a:xfrm>
            <a:off x="2438400" y="4889500"/>
            <a:ext cx="595312" cy="6731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 dirty="0">
                <a:solidFill>
                  <a:srgbClr val="002060"/>
                </a:solidFill>
              </a:rPr>
              <a:t>缓冲间</a:t>
            </a:r>
          </a:p>
        </p:txBody>
      </p:sp>
      <p:sp>
        <p:nvSpPr>
          <p:cNvPr id="81924" name="Rectangl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38400" y="5562600"/>
            <a:ext cx="5181600" cy="9144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 smtClean="0">
                <a:solidFill>
                  <a:srgbClr val="002060"/>
                </a:solidFill>
                <a:sym typeface="+mn-ea"/>
              </a:rPr>
              <a:t>走廊</a:t>
            </a:r>
            <a:endParaRPr lang="zh-CN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+mn-ea"/>
            </a:endParaRPr>
          </a:p>
        </p:txBody>
      </p:sp>
      <p:sp>
        <p:nvSpPr>
          <p:cNvPr id="81925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3800" y="2049463"/>
            <a:ext cx="1295400" cy="350043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-10</a:t>
            </a:r>
            <a:r>
              <a:rPr kumimoji="0" lang="en-US" altLang="zh-CN" dirty="0">
                <a:latin typeface="黑体" panose="02010609060101010101" pitchFamily="49" charset="-122"/>
                <a:sym typeface="+mn-ea"/>
              </a:rPr>
              <a:t>Pa</a:t>
            </a:r>
          </a:p>
        </p:txBody>
      </p:sp>
      <p:sp>
        <p:nvSpPr>
          <p:cNvPr id="81926" name="Rectangle 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9200" y="2039938"/>
            <a:ext cx="1295400" cy="3522662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solidFill>
                <a:srgbClr val="FF3300"/>
              </a:solidFill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-20</a:t>
            </a:r>
            <a:r>
              <a:rPr kumimoji="0" lang="en-US" altLang="zh-CN" dirty="0">
                <a:latin typeface="黑体" panose="02010609060101010101" pitchFamily="49" charset="-122"/>
                <a:sym typeface="+mn-ea"/>
              </a:rPr>
              <a:t>Pa</a:t>
            </a:r>
          </a:p>
        </p:txBody>
      </p:sp>
      <p:sp>
        <p:nvSpPr>
          <p:cNvPr id="81927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24600" y="2039938"/>
            <a:ext cx="1295400" cy="2836862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-30</a:t>
            </a:r>
            <a:r>
              <a:rPr kumimoji="0" lang="en-US" altLang="zh-CN" dirty="0">
                <a:latin typeface="黑体" panose="02010609060101010101" pitchFamily="49" charset="-122"/>
                <a:sym typeface="+mn-ea"/>
              </a:rPr>
              <a:t>Pa</a:t>
            </a:r>
          </a:p>
        </p:txBody>
      </p:sp>
      <p:sp>
        <p:nvSpPr>
          <p:cNvPr id="81928" name="Rectangle 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3800" y="4876800"/>
            <a:ext cx="595312" cy="68580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自然态</a:t>
            </a:r>
          </a:p>
        </p:txBody>
      </p:sp>
      <p:sp>
        <p:nvSpPr>
          <p:cNvPr id="81929" name="Rectangle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9200" y="4869160"/>
            <a:ext cx="557213" cy="69344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自然态</a:t>
            </a:r>
          </a:p>
        </p:txBody>
      </p:sp>
      <p:sp>
        <p:nvSpPr>
          <p:cNvPr id="81930" name="Rectangle 1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24600" y="4869160"/>
            <a:ext cx="557213" cy="693440"/>
          </a:xfrm>
          <a:prstGeom prst="rect">
            <a:avLst/>
          </a:prstGeom>
          <a:solidFill>
            <a:schemeClr val="hlink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自然态</a:t>
            </a:r>
          </a:p>
        </p:txBody>
      </p:sp>
      <p:sp>
        <p:nvSpPr>
          <p:cNvPr id="787467" name="Rectangle 12"/>
          <p:cNvSpPr>
            <a:spLocks noChangeArrowheads="1"/>
          </p:cNvSpPr>
          <p:nvPr/>
        </p:nvSpPr>
        <p:spPr bwMode="auto">
          <a:xfrm>
            <a:off x="2854325" y="2193925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试剂</a:t>
            </a:r>
          </a:p>
        </p:txBody>
      </p:sp>
      <p:sp>
        <p:nvSpPr>
          <p:cNvPr id="787468" name="Rectangle 13"/>
          <p:cNvSpPr>
            <a:spLocks noChangeArrowheads="1"/>
          </p:cNvSpPr>
          <p:nvPr/>
        </p:nvSpPr>
        <p:spPr bwMode="auto">
          <a:xfrm>
            <a:off x="4110038" y="2195513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样本</a:t>
            </a:r>
          </a:p>
        </p:txBody>
      </p:sp>
      <p:sp>
        <p:nvSpPr>
          <p:cNvPr id="787469" name="Rectangle 14"/>
          <p:cNvSpPr>
            <a:spLocks noChangeArrowheads="1"/>
          </p:cNvSpPr>
          <p:nvPr/>
        </p:nvSpPr>
        <p:spPr bwMode="auto">
          <a:xfrm>
            <a:off x="5445125" y="2193925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扩增</a:t>
            </a:r>
          </a:p>
        </p:txBody>
      </p:sp>
      <p:sp>
        <p:nvSpPr>
          <p:cNvPr id="787470" name="Rectangle 15"/>
          <p:cNvSpPr>
            <a:spLocks noChangeArrowheads="1"/>
          </p:cNvSpPr>
          <p:nvPr/>
        </p:nvSpPr>
        <p:spPr bwMode="auto">
          <a:xfrm>
            <a:off x="6619875" y="2195513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分析</a:t>
            </a:r>
          </a:p>
        </p:txBody>
      </p:sp>
      <p:sp>
        <p:nvSpPr>
          <p:cNvPr id="787471" name="上箭头 2"/>
          <p:cNvSpPr>
            <a:spLocks noChangeArrowheads="1"/>
          </p:cNvSpPr>
          <p:nvPr/>
        </p:nvSpPr>
        <p:spPr bwMode="auto">
          <a:xfrm>
            <a:off x="4205288" y="1684338"/>
            <a:ext cx="280987" cy="493712"/>
          </a:xfrm>
          <a:prstGeom prst="upArrow">
            <a:avLst>
              <a:gd name="adj1" fmla="val 50000"/>
              <a:gd name="adj2" fmla="val 501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72" name="矩形 3"/>
          <p:cNvSpPr>
            <a:spLocks noChangeArrowheads="1"/>
          </p:cNvSpPr>
          <p:nvPr/>
        </p:nvSpPr>
        <p:spPr bwMode="auto">
          <a:xfrm>
            <a:off x="4097338" y="1301750"/>
            <a:ext cx="49688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r>
              <a:rPr lang="zh-CN" altLang="en-US" sz="2400" b="1"/>
              <a:t>＋</a:t>
            </a:r>
          </a:p>
        </p:txBody>
      </p:sp>
      <p:sp>
        <p:nvSpPr>
          <p:cNvPr id="787473" name="上箭头 19"/>
          <p:cNvSpPr>
            <a:spLocks noChangeArrowheads="1"/>
          </p:cNvSpPr>
          <p:nvPr/>
        </p:nvSpPr>
        <p:spPr bwMode="auto">
          <a:xfrm>
            <a:off x="5305425" y="1684338"/>
            <a:ext cx="280988" cy="493712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74" name="上箭头 20"/>
          <p:cNvSpPr>
            <a:spLocks noChangeArrowheads="1"/>
          </p:cNvSpPr>
          <p:nvPr/>
        </p:nvSpPr>
        <p:spPr bwMode="auto">
          <a:xfrm>
            <a:off x="5729288" y="1693863"/>
            <a:ext cx="280987" cy="493712"/>
          </a:xfrm>
          <a:prstGeom prst="upArrow">
            <a:avLst>
              <a:gd name="adj1" fmla="val 50000"/>
              <a:gd name="adj2" fmla="val 5015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75" name="矩形 21"/>
          <p:cNvSpPr>
            <a:spLocks noChangeArrowheads="1"/>
          </p:cNvSpPr>
          <p:nvPr/>
        </p:nvSpPr>
        <p:spPr bwMode="auto">
          <a:xfrm>
            <a:off x="5308600" y="1303338"/>
            <a:ext cx="8318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r>
              <a:rPr lang="zh-CN" altLang="en-US" sz="2400" b="1"/>
              <a:t>＋＋</a:t>
            </a:r>
          </a:p>
        </p:txBody>
      </p:sp>
      <p:sp>
        <p:nvSpPr>
          <p:cNvPr id="787476" name="上箭头 22"/>
          <p:cNvSpPr>
            <a:spLocks noChangeArrowheads="1"/>
          </p:cNvSpPr>
          <p:nvPr/>
        </p:nvSpPr>
        <p:spPr bwMode="auto">
          <a:xfrm>
            <a:off x="6413500" y="1685925"/>
            <a:ext cx="280988" cy="492125"/>
          </a:xfrm>
          <a:prstGeom prst="upArrow">
            <a:avLst>
              <a:gd name="adj1" fmla="val 50000"/>
              <a:gd name="adj2" fmla="val 4998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77" name="上箭头 23"/>
          <p:cNvSpPr>
            <a:spLocks noChangeArrowheads="1"/>
          </p:cNvSpPr>
          <p:nvPr/>
        </p:nvSpPr>
        <p:spPr bwMode="auto">
          <a:xfrm>
            <a:off x="6769100" y="1685925"/>
            <a:ext cx="282575" cy="492125"/>
          </a:xfrm>
          <a:prstGeom prst="upArrow">
            <a:avLst>
              <a:gd name="adj1" fmla="val 50000"/>
              <a:gd name="adj2" fmla="val 4970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78" name="上箭头 24"/>
          <p:cNvSpPr>
            <a:spLocks noChangeArrowheads="1"/>
          </p:cNvSpPr>
          <p:nvPr/>
        </p:nvSpPr>
        <p:spPr bwMode="auto">
          <a:xfrm>
            <a:off x="7153275" y="1684338"/>
            <a:ext cx="280988" cy="493712"/>
          </a:xfrm>
          <a:prstGeom prst="upArrow">
            <a:avLst>
              <a:gd name="adj1" fmla="val 50000"/>
              <a:gd name="adj2" fmla="val 5014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79" name="矩形 25"/>
          <p:cNvSpPr>
            <a:spLocks noChangeArrowheads="1"/>
          </p:cNvSpPr>
          <p:nvPr/>
        </p:nvSpPr>
        <p:spPr bwMode="auto">
          <a:xfrm>
            <a:off x="6386513" y="1301750"/>
            <a:ext cx="1169987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r>
              <a:rPr lang="zh-CN" altLang="en-US" sz="2400" b="1"/>
              <a:t>＋＋＋</a:t>
            </a:r>
          </a:p>
        </p:txBody>
      </p:sp>
      <p:sp>
        <p:nvSpPr>
          <p:cNvPr id="787480" name="圆角矩形标注 26"/>
          <p:cNvSpPr>
            <a:spLocks noChangeArrowheads="1"/>
          </p:cNvSpPr>
          <p:nvPr/>
        </p:nvSpPr>
        <p:spPr bwMode="auto">
          <a:xfrm>
            <a:off x="544513" y="2301875"/>
            <a:ext cx="1704975" cy="631825"/>
          </a:xfrm>
          <a:prstGeom prst="wedgeRoundRectCallout">
            <a:avLst>
              <a:gd name="adj1" fmla="val 237352"/>
              <a:gd name="adj2" fmla="val -111759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en-US" altLang="zh-CN" sz="3600"/>
              <a:t>BSL-2</a:t>
            </a:r>
            <a:endParaRPr lang="zh-CN" altLang="en-US" sz="3600"/>
          </a:p>
        </p:txBody>
      </p:sp>
      <p:sp>
        <p:nvSpPr>
          <p:cNvPr id="787481" name="下箭头 27"/>
          <p:cNvSpPr>
            <a:spLocks noChangeArrowheads="1"/>
          </p:cNvSpPr>
          <p:nvPr/>
        </p:nvSpPr>
        <p:spPr bwMode="auto">
          <a:xfrm>
            <a:off x="2986088" y="1693863"/>
            <a:ext cx="284162" cy="487362"/>
          </a:xfrm>
          <a:prstGeom prst="downArrow">
            <a:avLst>
              <a:gd name="adj1" fmla="val 50000"/>
              <a:gd name="adj2" fmla="val 49857"/>
            </a:avLst>
          </a:prstGeom>
          <a:solidFill>
            <a:srgbClr val="00FF00"/>
          </a:solidFill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endParaRPr lang="zh-CN" altLang="en-US" sz="2400"/>
          </a:p>
        </p:txBody>
      </p:sp>
      <p:sp>
        <p:nvSpPr>
          <p:cNvPr id="787482" name="圆角矩形标注 22"/>
          <p:cNvSpPr>
            <a:spLocks noChangeArrowheads="1"/>
          </p:cNvSpPr>
          <p:nvPr/>
        </p:nvSpPr>
        <p:spPr bwMode="auto">
          <a:xfrm>
            <a:off x="544513" y="3735388"/>
            <a:ext cx="1704975" cy="912812"/>
          </a:xfrm>
          <a:prstGeom prst="wedgeRoundRectCallout">
            <a:avLst>
              <a:gd name="adj1" fmla="val 178690"/>
              <a:gd name="adj2" fmla="val 3569"/>
              <a:gd name="adj3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en-US" altLang="zh-CN" sz="3600">
                <a:solidFill>
                  <a:srgbClr val="002060"/>
                </a:solidFill>
              </a:rPr>
              <a:t>BSL-2</a:t>
            </a:r>
            <a:endParaRPr lang="zh-CN" altLang="en-US" sz="3600">
              <a:solidFill>
                <a:srgbClr val="002060"/>
              </a:solidFill>
            </a:endParaRPr>
          </a:p>
        </p:txBody>
      </p:sp>
      <p:sp>
        <p:nvSpPr>
          <p:cNvPr id="787484" name="圆角矩形标注 28"/>
          <p:cNvSpPr>
            <a:spLocks noChangeArrowheads="1"/>
          </p:cNvSpPr>
          <p:nvPr/>
        </p:nvSpPr>
        <p:spPr bwMode="auto">
          <a:xfrm>
            <a:off x="544513" y="2312988"/>
            <a:ext cx="1704975" cy="631825"/>
          </a:xfrm>
          <a:prstGeom prst="wedgeRoundRectCallout">
            <a:avLst>
              <a:gd name="adj1" fmla="val 171148"/>
              <a:gd name="adj2" fmla="val -111759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3600"/>
              <a:t>进排风</a:t>
            </a:r>
          </a:p>
        </p:txBody>
      </p:sp>
      <p:sp>
        <p:nvSpPr>
          <p:cNvPr id="787485" name="圆角矩形标注 29"/>
          <p:cNvSpPr>
            <a:spLocks noChangeArrowheads="1"/>
          </p:cNvSpPr>
          <p:nvPr/>
        </p:nvSpPr>
        <p:spPr bwMode="auto">
          <a:xfrm>
            <a:off x="536575" y="2295525"/>
            <a:ext cx="1724025" cy="911225"/>
          </a:xfrm>
          <a:prstGeom prst="wedgeRoundRectCallout">
            <a:avLst>
              <a:gd name="adj1" fmla="val 325338"/>
              <a:gd name="adj2" fmla="val -96472"/>
              <a:gd name="adj3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3600" dirty="0" smtClean="0">
                <a:solidFill>
                  <a:srgbClr val="002060"/>
                </a:solidFill>
              </a:rPr>
              <a:t>排风扇</a:t>
            </a:r>
            <a:endParaRPr lang="zh-CN" altLang="en-US" sz="3600" dirty="0">
              <a:solidFill>
                <a:srgbClr val="002060"/>
              </a:solidFill>
            </a:endParaRPr>
          </a:p>
        </p:txBody>
      </p:sp>
      <p:sp>
        <p:nvSpPr>
          <p:cNvPr id="32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88925"/>
            <a:ext cx="9144000" cy="8620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kumimoji="1" lang="en-US" altLang="zh-CN" sz="4000" dirty="0">
                <a:solidFill>
                  <a:srgbClr val="002060"/>
                </a:solidFill>
                <a:ea typeface="黑体" panose="02010609060101010101" pitchFamily="49" charset="-122"/>
              </a:rPr>
              <a:t>   </a:t>
            </a:r>
            <a:r>
              <a:rPr kumimoji="1" lang="zh-CN" altLang="en-US" sz="4000" dirty="0">
                <a:solidFill>
                  <a:srgbClr val="002060"/>
                </a:solidFill>
                <a:ea typeface="黑体" panose="02010609060101010101" pitchFamily="49" charset="-122"/>
              </a:rPr>
              <a:t>采用普通排风装置</a:t>
            </a:r>
            <a:endParaRPr kumimoji="1" lang="en-US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7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55863" y="1470024"/>
            <a:ext cx="1300162" cy="3802063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kumimoji="0" lang="en-US" altLang="zh-CN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常压</a:t>
            </a: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正压</a:t>
            </a:r>
          </a:p>
        </p:txBody>
      </p:sp>
      <p:sp>
        <p:nvSpPr>
          <p:cNvPr id="282628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55863" y="4595813"/>
            <a:ext cx="759742" cy="690562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CN" altLang="en-US" sz="2400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常</a:t>
            </a:r>
            <a:r>
              <a:rPr lang="en-US" altLang="zh-CN" sz="2400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/</a:t>
            </a:r>
            <a:r>
              <a:rPr lang="zh-CN" altLang="en-US" sz="2400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正</a:t>
            </a:r>
          </a:p>
        </p:txBody>
      </p:sp>
      <p:sp>
        <p:nvSpPr>
          <p:cNvPr id="75782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2213" y="1477963"/>
            <a:ext cx="1295400" cy="3784600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-10Pa</a:t>
            </a:r>
            <a:endParaRPr kumimoji="0" lang="zh-CN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75783" name="Rectangle 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2850" y="1477963"/>
            <a:ext cx="1295400" cy="3784600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-20Pa</a:t>
            </a:r>
            <a:endParaRPr kumimoji="0" lang="zh-CN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75784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13488" y="1477963"/>
            <a:ext cx="1295400" cy="3784600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-30Pa</a:t>
            </a:r>
            <a:endParaRPr kumimoji="0" lang="zh-CN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282633" name="Rectangle 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3800" y="4585439"/>
            <a:ext cx="881858" cy="69458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CN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常压</a:t>
            </a:r>
          </a:p>
        </p:txBody>
      </p:sp>
      <p:sp>
        <p:nvSpPr>
          <p:cNvPr id="282634" name="Rectangle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9200" y="4585439"/>
            <a:ext cx="872333" cy="69458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zh-CN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-10Pa</a:t>
            </a:r>
            <a:endParaRPr lang="zh-CN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282635" name="Rectangle 1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13488" y="4595812"/>
            <a:ext cx="778792" cy="693737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zh-CN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-20Pa</a:t>
            </a:r>
            <a:endParaRPr lang="zh-CN" alt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791562" name="Rectangle 12"/>
          <p:cNvSpPr>
            <a:spLocks noChangeArrowheads="1"/>
          </p:cNvSpPr>
          <p:nvPr/>
        </p:nvSpPr>
        <p:spPr bwMode="auto">
          <a:xfrm>
            <a:off x="2740025" y="1624013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试剂</a:t>
            </a:r>
          </a:p>
        </p:txBody>
      </p:sp>
      <p:sp>
        <p:nvSpPr>
          <p:cNvPr id="791563" name="Rectangle 13"/>
          <p:cNvSpPr>
            <a:spLocks noChangeArrowheads="1"/>
          </p:cNvSpPr>
          <p:nvPr/>
        </p:nvSpPr>
        <p:spPr bwMode="auto">
          <a:xfrm>
            <a:off x="4137025" y="1638300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样本</a:t>
            </a:r>
          </a:p>
        </p:txBody>
      </p:sp>
      <p:sp>
        <p:nvSpPr>
          <p:cNvPr id="791564" name="Rectangle 14"/>
          <p:cNvSpPr>
            <a:spLocks noChangeArrowheads="1"/>
          </p:cNvSpPr>
          <p:nvPr/>
        </p:nvSpPr>
        <p:spPr bwMode="auto">
          <a:xfrm>
            <a:off x="5367338" y="1665288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扩增</a:t>
            </a:r>
          </a:p>
        </p:txBody>
      </p:sp>
      <p:sp>
        <p:nvSpPr>
          <p:cNvPr id="791565" name="Rectangle 15"/>
          <p:cNvSpPr>
            <a:spLocks noChangeArrowheads="1"/>
          </p:cNvSpPr>
          <p:nvPr/>
        </p:nvSpPr>
        <p:spPr bwMode="auto">
          <a:xfrm>
            <a:off x="6607175" y="1638300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分析</a:t>
            </a:r>
          </a:p>
        </p:txBody>
      </p:sp>
      <p:sp>
        <p:nvSpPr>
          <p:cNvPr id="791566" name="圆角矩形标注 1"/>
          <p:cNvSpPr>
            <a:spLocks noChangeArrowheads="1"/>
          </p:cNvSpPr>
          <p:nvPr/>
        </p:nvSpPr>
        <p:spPr bwMode="auto">
          <a:xfrm>
            <a:off x="525463" y="2409825"/>
            <a:ext cx="1704975" cy="1017588"/>
          </a:xfrm>
          <a:prstGeom prst="wedgeRoundRectCallout">
            <a:avLst>
              <a:gd name="adj1" fmla="val 151046"/>
              <a:gd name="adj2" fmla="val 85657"/>
              <a:gd name="adj3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en-US" altLang="zh-CN" sz="3600" b="1">
                <a:solidFill>
                  <a:srgbClr val="002060"/>
                </a:solidFill>
              </a:rPr>
              <a:t>BSL-2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sp>
        <p:nvSpPr>
          <p:cNvPr id="17" name="Freeform 40">
            <a:extLst>
              <a:ext uri="{FF2B5EF4-FFF2-40B4-BE49-F238E27FC236}"/>
            </a:extLst>
          </p:cNvPr>
          <p:cNvSpPr/>
          <p:nvPr/>
        </p:nvSpPr>
        <p:spPr bwMode="auto">
          <a:xfrm rot="8320321" flipH="1">
            <a:off x="5186363" y="4206875"/>
            <a:ext cx="889000" cy="279400"/>
          </a:xfrm>
          <a:custGeom>
            <a:avLst/>
            <a:gdLst>
              <a:gd name="T0" fmla="*/ 1925 w 2102"/>
              <a:gd name="T1" fmla="*/ 395 h 990"/>
              <a:gd name="T2" fmla="*/ 1038 w 2102"/>
              <a:gd name="T3" fmla="*/ 0 h 990"/>
              <a:gd name="T4" fmla="*/ 0 w 2102"/>
              <a:gd name="T5" fmla="*/ 604 h 990"/>
              <a:gd name="T6" fmla="*/ 564 w 2102"/>
              <a:gd name="T7" fmla="*/ 462 h 990"/>
              <a:gd name="T8" fmla="*/ 1457 w 2102"/>
              <a:gd name="T9" fmla="*/ 864 h 990"/>
              <a:gd name="T10" fmla="*/ 1330 w 2102"/>
              <a:gd name="T11" fmla="*/ 990 h 990"/>
              <a:gd name="T12" fmla="*/ 2102 w 2102"/>
              <a:gd name="T13" fmla="*/ 990 h 990"/>
              <a:gd name="T14" fmla="*/ 2102 w 2102"/>
              <a:gd name="T15" fmla="*/ 218 h 990"/>
              <a:gd name="T16" fmla="*/ 1925 w 2102"/>
              <a:gd name="T17" fmla="*/ 395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2" h="990">
                <a:moveTo>
                  <a:pt x="1925" y="395"/>
                </a:moveTo>
                <a:cubicBezTo>
                  <a:pt x="1707" y="152"/>
                  <a:pt x="1390" y="0"/>
                  <a:pt x="1038" y="0"/>
                </a:cubicBezTo>
                <a:cubicBezTo>
                  <a:pt x="593" y="0"/>
                  <a:pt x="205" y="243"/>
                  <a:pt x="0" y="604"/>
                </a:cubicBezTo>
                <a:cubicBezTo>
                  <a:pt x="168" y="514"/>
                  <a:pt x="360" y="462"/>
                  <a:pt x="564" y="462"/>
                </a:cubicBezTo>
                <a:cubicBezTo>
                  <a:pt x="919" y="462"/>
                  <a:pt x="1238" y="618"/>
                  <a:pt x="1457" y="864"/>
                </a:cubicBezTo>
                <a:cubicBezTo>
                  <a:pt x="1330" y="990"/>
                  <a:pt x="1330" y="990"/>
                  <a:pt x="1330" y="990"/>
                </a:cubicBezTo>
                <a:cubicBezTo>
                  <a:pt x="2102" y="990"/>
                  <a:pt x="2102" y="990"/>
                  <a:pt x="2102" y="990"/>
                </a:cubicBezTo>
                <a:cubicBezTo>
                  <a:pt x="2102" y="218"/>
                  <a:pt x="2102" y="218"/>
                  <a:pt x="2102" y="218"/>
                </a:cubicBezTo>
                <a:lnTo>
                  <a:pt x="1925" y="3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45715" tIns="22857" rIns="45715" bIns="22857"/>
          <a:lstStyle/>
          <a:p>
            <a:pPr>
              <a:defRPr/>
            </a:pPr>
            <a:endParaRPr kumimoji="1" lang="ru-RU" sz="900"/>
          </a:p>
        </p:txBody>
      </p:sp>
      <p:sp>
        <p:nvSpPr>
          <p:cNvPr id="19" name="Freeform 40">
            <a:extLst>
              <a:ext uri="{FF2B5EF4-FFF2-40B4-BE49-F238E27FC236}"/>
            </a:extLst>
          </p:cNvPr>
          <p:cNvSpPr/>
          <p:nvPr/>
        </p:nvSpPr>
        <p:spPr bwMode="auto">
          <a:xfrm rot="8320321" flipH="1">
            <a:off x="6572250" y="4083050"/>
            <a:ext cx="889000" cy="433388"/>
          </a:xfrm>
          <a:custGeom>
            <a:avLst/>
            <a:gdLst>
              <a:gd name="T0" fmla="*/ 1925 w 2102"/>
              <a:gd name="T1" fmla="*/ 395 h 990"/>
              <a:gd name="T2" fmla="*/ 1038 w 2102"/>
              <a:gd name="T3" fmla="*/ 0 h 990"/>
              <a:gd name="T4" fmla="*/ 0 w 2102"/>
              <a:gd name="T5" fmla="*/ 604 h 990"/>
              <a:gd name="T6" fmla="*/ 564 w 2102"/>
              <a:gd name="T7" fmla="*/ 462 h 990"/>
              <a:gd name="T8" fmla="*/ 1457 w 2102"/>
              <a:gd name="T9" fmla="*/ 864 h 990"/>
              <a:gd name="T10" fmla="*/ 1330 w 2102"/>
              <a:gd name="T11" fmla="*/ 990 h 990"/>
              <a:gd name="T12" fmla="*/ 2102 w 2102"/>
              <a:gd name="T13" fmla="*/ 990 h 990"/>
              <a:gd name="T14" fmla="*/ 2102 w 2102"/>
              <a:gd name="T15" fmla="*/ 218 h 990"/>
              <a:gd name="T16" fmla="*/ 1925 w 2102"/>
              <a:gd name="T17" fmla="*/ 395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2" h="990">
                <a:moveTo>
                  <a:pt x="1925" y="395"/>
                </a:moveTo>
                <a:cubicBezTo>
                  <a:pt x="1707" y="152"/>
                  <a:pt x="1390" y="0"/>
                  <a:pt x="1038" y="0"/>
                </a:cubicBezTo>
                <a:cubicBezTo>
                  <a:pt x="593" y="0"/>
                  <a:pt x="205" y="243"/>
                  <a:pt x="0" y="604"/>
                </a:cubicBezTo>
                <a:cubicBezTo>
                  <a:pt x="168" y="514"/>
                  <a:pt x="360" y="462"/>
                  <a:pt x="564" y="462"/>
                </a:cubicBezTo>
                <a:cubicBezTo>
                  <a:pt x="919" y="462"/>
                  <a:pt x="1238" y="618"/>
                  <a:pt x="1457" y="864"/>
                </a:cubicBezTo>
                <a:cubicBezTo>
                  <a:pt x="1330" y="990"/>
                  <a:pt x="1330" y="990"/>
                  <a:pt x="1330" y="990"/>
                </a:cubicBezTo>
                <a:cubicBezTo>
                  <a:pt x="2102" y="990"/>
                  <a:pt x="2102" y="990"/>
                  <a:pt x="2102" y="990"/>
                </a:cubicBezTo>
                <a:cubicBezTo>
                  <a:pt x="2102" y="218"/>
                  <a:pt x="2102" y="218"/>
                  <a:pt x="2102" y="218"/>
                </a:cubicBezTo>
                <a:lnTo>
                  <a:pt x="1925" y="3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45715" tIns="22857" rIns="45715" bIns="22857"/>
          <a:lstStyle/>
          <a:p>
            <a:pPr>
              <a:defRPr/>
            </a:pPr>
            <a:endParaRPr kumimoji="1" lang="ru-RU" sz="900"/>
          </a:p>
        </p:txBody>
      </p:sp>
      <p:sp>
        <p:nvSpPr>
          <p:cNvPr id="282629" name="Rectangl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55863" y="5242504"/>
            <a:ext cx="5153025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CN" altLang="en-US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专用走廊 </a:t>
            </a:r>
            <a:r>
              <a:rPr lang="zh-CN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自然态</a:t>
            </a:r>
          </a:p>
        </p:txBody>
      </p:sp>
      <p:sp>
        <p:nvSpPr>
          <p:cNvPr id="18" name="Freeform 40">
            <a:extLst>
              <a:ext uri="{FF2B5EF4-FFF2-40B4-BE49-F238E27FC236}"/>
            </a:extLst>
          </p:cNvPr>
          <p:cNvSpPr/>
          <p:nvPr/>
        </p:nvSpPr>
        <p:spPr bwMode="auto">
          <a:xfrm rot="8950598" flipH="1">
            <a:off x="4725953" y="5310188"/>
            <a:ext cx="889000" cy="279400"/>
          </a:xfrm>
          <a:custGeom>
            <a:avLst/>
            <a:gdLst>
              <a:gd name="T0" fmla="*/ 1925 w 2102"/>
              <a:gd name="T1" fmla="*/ 395 h 990"/>
              <a:gd name="T2" fmla="*/ 1038 w 2102"/>
              <a:gd name="T3" fmla="*/ 0 h 990"/>
              <a:gd name="T4" fmla="*/ 0 w 2102"/>
              <a:gd name="T5" fmla="*/ 604 h 990"/>
              <a:gd name="T6" fmla="*/ 564 w 2102"/>
              <a:gd name="T7" fmla="*/ 462 h 990"/>
              <a:gd name="T8" fmla="*/ 1457 w 2102"/>
              <a:gd name="T9" fmla="*/ 864 h 990"/>
              <a:gd name="T10" fmla="*/ 1330 w 2102"/>
              <a:gd name="T11" fmla="*/ 990 h 990"/>
              <a:gd name="T12" fmla="*/ 2102 w 2102"/>
              <a:gd name="T13" fmla="*/ 990 h 990"/>
              <a:gd name="T14" fmla="*/ 2102 w 2102"/>
              <a:gd name="T15" fmla="*/ 218 h 990"/>
              <a:gd name="T16" fmla="*/ 1925 w 2102"/>
              <a:gd name="T17" fmla="*/ 395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2" h="990">
                <a:moveTo>
                  <a:pt x="1925" y="395"/>
                </a:moveTo>
                <a:cubicBezTo>
                  <a:pt x="1707" y="152"/>
                  <a:pt x="1390" y="0"/>
                  <a:pt x="1038" y="0"/>
                </a:cubicBezTo>
                <a:cubicBezTo>
                  <a:pt x="593" y="0"/>
                  <a:pt x="205" y="243"/>
                  <a:pt x="0" y="604"/>
                </a:cubicBezTo>
                <a:cubicBezTo>
                  <a:pt x="168" y="514"/>
                  <a:pt x="360" y="462"/>
                  <a:pt x="564" y="462"/>
                </a:cubicBezTo>
                <a:cubicBezTo>
                  <a:pt x="919" y="462"/>
                  <a:pt x="1238" y="618"/>
                  <a:pt x="1457" y="864"/>
                </a:cubicBezTo>
                <a:cubicBezTo>
                  <a:pt x="1330" y="990"/>
                  <a:pt x="1330" y="990"/>
                  <a:pt x="1330" y="990"/>
                </a:cubicBezTo>
                <a:cubicBezTo>
                  <a:pt x="2102" y="990"/>
                  <a:pt x="2102" y="990"/>
                  <a:pt x="2102" y="990"/>
                </a:cubicBezTo>
                <a:cubicBezTo>
                  <a:pt x="2102" y="218"/>
                  <a:pt x="2102" y="218"/>
                  <a:pt x="2102" y="218"/>
                </a:cubicBezTo>
                <a:lnTo>
                  <a:pt x="1925" y="3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45715" tIns="22857" rIns="45715" bIns="22857"/>
          <a:lstStyle/>
          <a:p>
            <a:pPr>
              <a:defRPr/>
            </a:pPr>
            <a:endParaRPr kumimoji="1" lang="ru-RU" sz="900"/>
          </a:p>
        </p:txBody>
      </p:sp>
      <p:sp>
        <p:nvSpPr>
          <p:cNvPr id="20" name="Freeform 40">
            <a:extLst>
              <a:ext uri="{FF2B5EF4-FFF2-40B4-BE49-F238E27FC236}"/>
            </a:extLst>
          </p:cNvPr>
          <p:cNvSpPr/>
          <p:nvPr/>
        </p:nvSpPr>
        <p:spPr bwMode="auto">
          <a:xfrm rot="8898830" flipH="1">
            <a:off x="6065835" y="5206206"/>
            <a:ext cx="887413" cy="433388"/>
          </a:xfrm>
          <a:custGeom>
            <a:avLst/>
            <a:gdLst>
              <a:gd name="T0" fmla="*/ 1925 w 2102"/>
              <a:gd name="T1" fmla="*/ 395 h 990"/>
              <a:gd name="T2" fmla="*/ 1038 w 2102"/>
              <a:gd name="T3" fmla="*/ 0 h 990"/>
              <a:gd name="T4" fmla="*/ 0 w 2102"/>
              <a:gd name="T5" fmla="*/ 604 h 990"/>
              <a:gd name="T6" fmla="*/ 564 w 2102"/>
              <a:gd name="T7" fmla="*/ 462 h 990"/>
              <a:gd name="T8" fmla="*/ 1457 w 2102"/>
              <a:gd name="T9" fmla="*/ 864 h 990"/>
              <a:gd name="T10" fmla="*/ 1330 w 2102"/>
              <a:gd name="T11" fmla="*/ 990 h 990"/>
              <a:gd name="T12" fmla="*/ 2102 w 2102"/>
              <a:gd name="T13" fmla="*/ 990 h 990"/>
              <a:gd name="T14" fmla="*/ 2102 w 2102"/>
              <a:gd name="T15" fmla="*/ 218 h 990"/>
              <a:gd name="T16" fmla="*/ 1925 w 2102"/>
              <a:gd name="T17" fmla="*/ 395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2" h="990">
                <a:moveTo>
                  <a:pt x="1925" y="395"/>
                </a:moveTo>
                <a:cubicBezTo>
                  <a:pt x="1707" y="152"/>
                  <a:pt x="1390" y="0"/>
                  <a:pt x="1038" y="0"/>
                </a:cubicBezTo>
                <a:cubicBezTo>
                  <a:pt x="593" y="0"/>
                  <a:pt x="205" y="243"/>
                  <a:pt x="0" y="604"/>
                </a:cubicBezTo>
                <a:cubicBezTo>
                  <a:pt x="168" y="514"/>
                  <a:pt x="360" y="462"/>
                  <a:pt x="564" y="462"/>
                </a:cubicBezTo>
                <a:cubicBezTo>
                  <a:pt x="919" y="462"/>
                  <a:pt x="1238" y="618"/>
                  <a:pt x="1457" y="864"/>
                </a:cubicBezTo>
                <a:cubicBezTo>
                  <a:pt x="1330" y="990"/>
                  <a:pt x="1330" y="990"/>
                  <a:pt x="1330" y="990"/>
                </a:cubicBezTo>
                <a:cubicBezTo>
                  <a:pt x="2102" y="990"/>
                  <a:pt x="2102" y="990"/>
                  <a:pt x="2102" y="990"/>
                </a:cubicBezTo>
                <a:cubicBezTo>
                  <a:pt x="2102" y="218"/>
                  <a:pt x="2102" y="218"/>
                  <a:pt x="2102" y="218"/>
                </a:cubicBezTo>
                <a:lnTo>
                  <a:pt x="1925" y="3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45715" tIns="22857" rIns="45715" bIns="22857"/>
          <a:lstStyle/>
          <a:p>
            <a:pPr>
              <a:defRPr/>
            </a:pPr>
            <a:endParaRPr kumimoji="1" lang="ru-RU" sz="900"/>
          </a:p>
        </p:txBody>
      </p:sp>
      <p:sp>
        <p:nvSpPr>
          <p:cNvPr id="21" name="Freeform 40">
            <a:extLst>
              <a:ext uri="{FF2B5EF4-FFF2-40B4-BE49-F238E27FC236}"/>
            </a:extLst>
          </p:cNvPr>
          <p:cNvSpPr/>
          <p:nvPr/>
        </p:nvSpPr>
        <p:spPr bwMode="auto">
          <a:xfrm rot="8320321" flipH="1">
            <a:off x="3962400" y="4217988"/>
            <a:ext cx="887413" cy="279400"/>
          </a:xfrm>
          <a:custGeom>
            <a:avLst/>
            <a:gdLst>
              <a:gd name="T0" fmla="*/ 1925 w 2102"/>
              <a:gd name="T1" fmla="*/ 395 h 990"/>
              <a:gd name="T2" fmla="*/ 1038 w 2102"/>
              <a:gd name="T3" fmla="*/ 0 h 990"/>
              <a:gd name="T4" fmla="*/ 0 w 2102"/>
              <a:gd name="T5" fmla="*/ 604 h 990"/>
              <a:gd name="T6" fmla="*/ 564 w 2102"/>
              <a:gd name="T7" fmla="*/ 462 h 990"/>
              <a:gd name="T8" fmla="*/ 1457 w 2102"/>
              <a:gd name="T9" fmla="*/ 864 h 990"/>
              <a:gd name="T10" fmla="*/ 1330 w 2102"/>
              <a:gd name="T11" fmla="*/ 990 h 990"/>
              <a:gd name="T12" fmla="*/ 2102 w 2102"/>
              <a:gd name="T13" fmla="*/ 990 h 990"/>
              <a:gd name="T14" fmla="*/ 2102 w 2102"/>
              <a:gd name="T15" fmla="*/ 218 h 990"/>
              <a:gd name="T16" fmla="*/ 1925 w 2102"/>
              <a:gd name="T17" fmla="*/ 395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2" h="990">
                <a:moveTo>
                  <a:pt x="1925" y="395"/>
                </a:moveTo>
                <a:cubicBezTo>
                  <a:pt x="1707" y="152"/>
                  <a:pt x="1390" y="0"/>
                  <a:pt x="1038" y="0"/>
                </a:cubicBezTo>
                <a:cubicBezTo>
                  <a:pt x="593" y="0"/>
                  <a:pt x="205" y="243"/>
                  <a:pt x="0" y="604"/>
                </a:cubicBezTo>
                <a:cubicBezTo>
                  <a:pt x="168" y="514"/>
                  <a:pt x="360" y="462"/>
                  <a:pt x="564" y="462"/>
                </a:cubicBezTo>
                <a:cubicBezTo>
                  <a:pt x="919" y="462"/>
                  <a:pt x="1238" y="618"/>
                  <a:pt x="1457" y="864"/>
                </a:cubicBezTo>
                <a:cubicBezTo>
                  <a:pt x="1330" y="990"/>
                  <a:pt x="1330" y="990"/>
                  <a:pt x="1330" y="990"/>
                </a:cubicBezTo>
                <a:cubicBezTo>
                  <a:pt x="2102" y="990"/>
                  <a:pt x="2102" y="990"/>
                  <a:pt x="2102" y="990"/>
                </a:cubicBezTo>
                <a:cubicBezTo>
                  <a:pt x="2102" y="218"/>
                  <a:pt x="2102" y="218"/>
                  <a:pt x="2102" y="218"/>
                </a:cubicBezTo>
                <a:lnTo>
                  <a:pt x="1925" y="3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45715" tIns="22857" rIns="45715" bIns="22857"/>
          <a:lstStyle/>
          <a:p>
            <a:pPr>
              <a:defRPr/>
            </a:pPr>
            <a:endParaRPr kumimoji="1" lang="ru-RU" sz="900"/>
          </a:p>
        </p:txBody>
      </p:sp>
      <p:sp>
        <p:nvSpPr>
          <p:cNvPr id="22" name="Freeform 40">
            <a:extLst>
              <a:ext uri="{FF2B5EF4-FFF2-40B4-BE49-F238E27FC236}"/>
            </a:extLst>
          </p:cNvPr>
          <p:cNvSpPr/>
          <p:nvPr/>
        </p:nvSpPr>
        <p:spPr bwMode="auto">
          <a:xfrm rot="8320321" flipH="1">
            <a:off x="3398740" y="5341144"/>
            <a:ext cx="887412" cy="279400"/>
          </a:xfrm>
          <a:custGeom>
            <a:avLst/>
            <a:gdLst>
              <a:gd name="T0" fmla="*/ 1925 w 2102"/>
              <a:gd name="T1" fmla="*/ 395 h 990"/>
              <a:gd name="T2" fmla="*/ 1038 w 2102"/>
              <a:gd name="T3" fmla="*/ 0 h 990"/>
              <a:gd name="T4" fmla="*/ 0 w 2102"/>
              <a:gd name="T5" fmla="*/ 604 h 990"/>
              <a:gd name="T6" fmla="*/ 564 w 2102"/>
              <a:gd name="T7" fmla="*/ 462 h 990"/>
              <a:gd name="T8" fmla="*/ 1457 w 2102"/>
              <a:gd name="T9" fmla="*/ 864 h 990"/>
              <a:gd name="T10" fmla="*/ 1330 w 2102"/>
              <a:gd name="T11" fmla="*/ 990 h 990"/>
              <a:gd name="T12" fmla="*/ 2102 w 2102"/>
              <a:gd name="T13" fmla="*/ 990 h 990"/>
              <a:gd name="T14" fmla="*/ 2102 w 2102"/>
              <a:gd name="T15" fmla="*/ 218 h 990"/>
              <a:gd name="T16" fmla="*/ 1925 w 2102"/>
              <a:gd name="T17" fmla="*/ 395 h 9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02" h="990">
                <a:moveTo>
                  <a:pt x="1925" y="395"/>
                </a:moveTo>
                <a:cubicBezTo>
                  <a:pt x="1707" y="152"/>
                  <a:pt x="1390" y="0"/>
                  <a:pt x="1038" y="0"/>
                </a:cubicBezTo>
                <a:cubicBezTo>
                  <a:pt x="593" y="0"/>
                  <a:pt x="205" y="243"/>
                  <a:pt x="0" y="604"/>
                </a:cubicBezTo>
                <a:cubicBezTo>
                  <a:pt x="168" y="514"/>
                  <a:pt x="360" y="462"/>
                  <a:pt x="564" y="462"/>
                </a:cubicBezTo>
                <a:cubicBezTo>
                  <a:pt x="919" y="462"/>
                  <a:pt x="1238" y="618"/>
                  <a:pt x="1457" y="864"/>
                </a:cubicBezTo>
                <a:cubicBezTo>
                  <a:pt x="1330" y="990"/>
                  <a:pt x="1330" y="990"/>
                  <a:pt x="1330" y="990"/>
                </a:cubicBezTo>
                <a:cubicBezTo>
                  <a:pt x="2102" y="990"/>
                  <a:pt x="2102" y="990"/>
                  <a:pt x="2102" y="990"/>
                </a:cubicBezTo>
                <a:cubicBezTo>
                  <a:pt x="2102" y="218"/>
                  <a:pt x="2102" y="218"/>
                  <a:pt x="2102" y="218"/>
                </a:cubicBezTo>
                <a:lnTo>
                  <a:pt x="1925" y="395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45715" tIns="22857" rIns="45715" bIns="22857"/>
          <a:lstStyle/>
          <a:p>
            <a:pPr>
              <a:defRPr/>
            </a:pPr>
            <a:endParaRPr kumimoji="1" lang="ru-RU" sz="900"/>
          </a:p>
        </p:txBody>
      </p:sp>
      <p:sp>
        <p:nvSpPr>
          <p:cNvPr id="2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88925"/>
            <a:ext cx="9144000" cy="8620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kumimoji="1" lang="en-US" altLang="zh-CN" sz="4000" dirty="0">
                <a:solidFill>
                  <a:srgbClr val="002060"/>
                </a:solidFill>
                <a:ea typeface="黑体" panose="02010609060101010101" pitchFamily="49" charset="-122"/>
              </a:rPr>
              <a:t>   </a:t>
            </a:r>
            <a:r>
              <a:rPr kumimoji="1" lang="zh-CN" altLang="en-US" sz="4000" dirty="0">
                <a:solidFill>
                  <a:srgbClr val="002060"/>
                </a:solidFill>
                <a:ea typeface="黑体" panose="02010609060101010101" pitchFamily="49" charset="-122"/>
              </a:rPr>
              <a:t>集中空调系统 恒压设计</a:t>
            </a:r>
            <a:endParaRPr kumimoji="1" lang="en-US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圆角矩形标注 1"/>
          <p:cNvSpPr>
            <a:spLocks noChangeArrowheads="1"/>
          </p:cNvSpPr>
          <p:nvPr/>
        </p:nvSpPr>
        <p:spPr bwMode="auto">
          <a:xfrm>
            <a:off x="553246" y="3638550"/>
            <a:ext cx="1704975" cy="1017588"/>
          </a:xfrm>
          <a:prstGeom prst="wedgeRoundRectCallout">
            <a:avLst>
              <a:gd name="adj1" fmla="val 149370"/>
              <a:gd name="adj2" fmla="val 42131"/>
              <a:gd name="adj3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3600" b="1" dirty="0" smtClean="0">
                <a:solidFill>
                  <a:srgbClr val="002060"/>
                </a:solidFill>
              </a:rPr>
              <a:t>常压</a:t>
            </a:r>
            <a:endParaRPr lang="zh-CN" alt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7" name="Rectangle 3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55863" y="1470025"/>
            <a:ext cx="1300162" cy="29718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kumimoji="0" lang="en-US" altLang="zh-CN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常压</a:t>
            </a: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/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zh-CN" altLang="en-US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正压</a:t>
            </a:r>
          </a:p>
        </p:txBody>
      </p:sp>
      <p:sp>
        <p:nvSpPr>
          <p:cNvPr id="282628" name="Rectangle 4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55863" y="4371975"/>
            <a:ext cx="1295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CN" altLang="en-US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常</a:t>
            </a:r>
            <a:r>
              <a:rPr lang="en-US" altLang="zh-CN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/</a:t>
            </a:r>
            <a:r>
              <a:rPr lang="zh-CN" altLang="en-US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正</a:t>
            </a:r>
          </a:p>
        </p:txBody>
      </p:sp>
      <p:sp>
        <p:nvSpPr>
          <p:cNvPr id="75782" name="Rectangle 6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2213" y="1477963"/>
            <a:ext cx="1295400" cy="2898775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-20Pa</a:t>
            </a:r>
            <a:endParaRPr kumimoji="0" lang="zh-CN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75783" name="Rectangle 7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2850" y="1477963"/>
            <a:ext cx="1295400" cy="2898775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-30Pa</a:t>
            </a:r>
            <a:endParaRPr kumimoji="0" lang="zh-CN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75784" name="Rectangle 8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13488" y="1477963"/>
            <a:ext cx="1295400" cy="2898775"/>
          </a:xfrm>
          <a:prstGeom prst="rect">
            <a:avLst/>
          </a:prstGeom>
          <a:solidFill>
            <a:srgbClr val="FF9900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>
              <a:defRPr/>
            </a:pPr>
            <a:endParaRPr kumimoji="0" lang="en-US" altLang="zh-CN" dirty="0">
              <a:latin typeface="黑体" panose="02010609060101010101" pitchFamily="49" charset="-122"/>
              <a:sym typeface="+mn-ea"/>
            </a:endParaRPr>
          </a:p>
          <a:p>
            <a:pPr algn="ctr" eaLnBrk="1" hangingPunct="1">
              <a:defRPr/>
            </a:pPr>
            <a:r>
              <a:rPr kumimoji="0" lang="en-US" altLang="zh-CN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-40Pa</a:t>
            </a:r>
            <a:endParaRPr kumimoji="0" lang="zh-CN" alt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282633" name="Rectangle 9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3733800" y="4365625"/>
            <a:ext cx="1295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-10Pa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282634" name="Rectangle 10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5029200" y="4365625"/>
            <a:ext cx="1295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-20Pa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282635" name="Rectangle 1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6313488" y="4375150"/>
            <a:ext cx="1295400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altLang="zh-CN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黑体" panose="02010609060101010101" pitchFamily="49" charset="-122"/>
                <a:sym typeface="+mn-ea"/>
              </a:rPr>
              <a:t>-30Pa</a:t>
            </a:r>
            <a:endParaRPr lang="zh-CN" alt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792586" name="Rectangle 12"/>
          <p:cNvSpPr>
            <a:spLocks noChangeArrowheads="1"/>
          </p:cNvSpPr>
          <p:nvPr/>
        </p:nvSpPr>
        <p:spPr bwMode="auto">
          <a:xfrm>
            <a:off x="2740025" y="1624013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试剂</a:t>
            </a:r>
          </a:p>
        </p:txBody>
      </p:sp>
      <p:sp>
        <p:nvSpPr>
          <p:cNvPr id="792587" name="Rectangle 13"/>
          <p:cNvSpPr>
            <a:spLocks noChangeArrowheads="1"/>
          </p:cNvSpPr>
          <p:nvPr/>
        </p:nvSpPr>
        <p:spPr bwMode="auto">
          <a:xfrm>
            <a:off x="4137025" y="1638300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样本</a:t>
            </a:r>
          </a:p>
        </p:txBody>
      </p:sp>
      <p:sp>
        <p:nvSpPr>
          <p:cNvPr id="792588" name="Rectangle 14"/>
          <p:cNvSpPr>
            <a:spLocks noChangeArrowheads="1"/>
          </p:cNvSpPr>
          <p:nvPr/>
        </p:nvSpPr>
        <p:spPr bwMode="auto">
          <a:xfrm>
            <a:off x="5367338" y="1665288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扩增</a:t>
            </a:r>
          </a:p>
        </p:txBody>
      </p:sp>
      <p:sp>
        <p:nvSpPr>
          <p:cNvPr id="792589" name="Rectangle 15"/>
          <p:cNvSpPr>
            <a:spLocks noChangeArrowheads="1"/>
          </p:cNvSpPr>
          <p:nvPr/>
        </p:nvSpPr>
        <p:spPr bwMode="auto">
          <a:xfrm>
            <a:off x="6607175" y="1638300"/>
            <a:ext cx="609600" cy="9144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2800">
                <a:solidFill>
                  <a:schemeClr val="bg2"/>
                </a:solidFill>
                <a:latin typeface="黑体" panose="02010609060101010101" pitchFamily="49" charset="-122"/>
              </a:rPr>
              <a:t>分析</a:t>
            </a:r>
          </a:p>
        </p:txBody>
      </p:sp>
      <p:sp>
        <p:nvSpPr>
          <p:cNvPr id="792590" name="圆角矩形标注 1"/>
          <p:cNvSpPr>
            <a:spLocks noChangeArrowheads="1"/>
          </p:cNvSpPr>
          <p:nvPr/>
        </p:nvSpPr>
        <p:spPr bwMode="auto">
          <a:xfrm>
            <a:off x="525463" y="2409825"/>
            <a:ext cx="1704975" cy="1017588"/>
          </a:xfrm>
          <a:prstGeom prst="wedgeRoundRectCallout">
            <a:avLst>
              <a:gd name="adj1" fmla="val 151046"/>
              <a:gd name="adj2" fmla="val 85657"/>
              <a:gd name="adj3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en-US" altLang="zh-CN" sz="3600" b="1">
                <a:solidFill>
                  <a:srgbClr val="002060"/>
                </a:solidFill>
              </a:rPr>
              <a:t>BSL-2</a:t>
            </a:r>
            <a:endParaRPr lang="zh-CN" altLang="en-US" sz="3600" b="1">
              <a:solidFill>
                <a:srgbClr val="002060"/>
              </a:solidFill>
            </a:endParaRPr>
          </a:p>
        </p:txBody>
      </p:sp>
      <p:sp>
        <p:nvSpPr>
          <p:cNvPr id="282629" name="Rectangle 5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2455863" y="5272088"/>
            <a:ext cx="5153025" cy="914400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zh-CN" altLang="en-US" dirty="0">
                <a:solidFill>
                  <a:srgbClr val="002060"/>
                </a:solidFill>
                <a:latin typeface="黑体" panose="02010609060101010101" pitchFamily="49" charset="-122"/>
                <a:sym typeface="+mn-ea"/>
              </a:rPr>
              <a:t>专用走廊 </a:t>
            </a:r>
            <a:r>
              <a:rPr kumimoji="1" lang="zh-CN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自然态</a:t>
            </a:r>
            <a:endParaRPr lang="zh-CN" altLang="en-US" dirty="0">
              <a:solidFill>
                <a:srgbClr val="002060"/>
              </a:solidFill>
              <a:latin typeface="黑体" panose="02010609060101010101" pitchFamily="49" charset="-122"/>
              <a:sym typeface="+mn-ea"/>
            </a:endParaRPr>
          </a:p>
        </p:txBody>
      </p:sp>
      <p:sp>
        <p:nvSpPr>
          <p:cNvPr id="24" name="Rectangle 2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88925"/>
            <a:ext cx="9144000" cy="86201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kumimoji="1" lang="en-US" altLang="zh-CN" sz="4000" dirty="0">
                <a:solidFill>
                  <a:srgbClr val="002060"/>
                </a:solidFill>
                <a:ea typeface="黑体" panose="02010609060101010101" pitchFamily="49" charset="-122"/>
              </a:rPr>
              <a:t>   </a:t>
            </a:r>
            <a:r>
              <a:rPr kumimoji="1" lang="zh-CN" altLang="en-US" sz="4000" dirty="0">
                <a:solidFill>
                  <a:srgbClr val="002060"/>
                </a:solidFill>
                <a:ea typeface="黑体" panose="02010609060101010101" pitchFamily="49" charset="-122"/>
              </a:rPr>
              <a:t>集中空调系统 恒压设计</a:t>
            </a:r>
            <a:endParaRPr kumimoji="1" lang="en-US" altLang="zh-CN" sz="400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7" name="圆角矩形标注 1"/>
          <p:cNvSpPr>
            <a:spLocks noChangeArrowheads="1"/>
          </p:cNvSpPr>
          <p:nvPr/>
        </p:nvSpPr>
        <p:spPr bwMode="auto">
          <a:xfrm>
            <a:off x="531342" y="3595687"/>
            <a:ext cx="1704975" cy="1017588"/>
          </a:xfrm>
          <a:prstGeom prst="wedgeRoundRectCallout">
            <a:avLst>
              <a:gd name="adj1" fmla="val 151884"/>
              <a:gd name="adj2" fmla="val 44939"/>
              <a:gd name="adj3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3600" b="1" dirty="0" smtClean="0">
                <a:solidFill>
                  <a:srgbClr val="002060"/>
                </a:solidFill>
              </a:rPr>
              <a:t>负压</a:t>
            </a:r>
            <a:endParaRPr lang="zh-CN" altLang="en-US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 bwMode="auto">
          <a:xfrm>
            <a:off x="1251664" y="2269057"/>
            <a:ext cx="2160240" cy="2160240"/>
          </a:xfrm>
          <a:prstGeom prst="ellipse">
            <a:avLst/>
          </a:prstGeom>
          <a:solidFill>
            <a:srgbClr val="D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algn="l"/>
            <a:r>
              <a:rPr lang="zh-CN" altLang="en-US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集中</a:t>
            </a:r>
            <a:r>
              <a:rPr lang="zh-CN" altLang="en-US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空调通风系统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椭圆 4"/>
          <p:cNvSpPr/>
          <p:nvPr/>
        </p:nvSpPr>
        <p:spPr bwMode="auto">
          <a:xfrm>
            <a:off x="1251664" y="2269057"/>
            <a:ext cx="2160240" cy="216024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原则</a:t>
            </a:r>
          </a:p>
        </p:txBody>
      </p:sp>
      <p:sp>
        <p:nvSpPr>
          <p:cNvPr id="7" name="圆角矩形 6"/>
          <p:cNvSpPr/>
          <p:nvPr/>
        </p:nvSpPr>
        <p:spPr bwMode="auto">
          <a:xfrm>
            <a:off x="4945745" y="1752600"/>
            <a:ext cx="2808312" cy="1532384"/>
          </a:xfrm>
          <a:prstGeom prst="round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集送</a:t>
            </a:r>
          </a:p>
        </p:txBody>
      </p:sp>
      <p:sp>
        <p:nvSpPr>
          <p:cNvPr id="8" name="圆角矩形 7"/>
          <p:cNvSpPr/>
          <p:nvPr/>
        </p:nvSpPr>
        <p:spPr bwMode="auto">
          <a:xfrm>
            <a:off x="4945745" y="3458343"/>
            <a:ext cx="2808312" cy="1532384"/>
          </a:xfrm>
          <a:prstGeom prst="round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/>
          <a:lstStyle/>
          <a:p>
            <a:pPr algn="ctr" eaLnBrk="1" hangingPunct="1"/>
            <a:r>
              <a:rPr kumimoji="1" lang="zh-CN" altLang="en-US" sz="4800" dirty="0">
                <a:solidFill>
                  <a:schemeClr val="bg1"/>
                </a:solidFill>
              </a:rPr>
              <a:t>分排</a:t>
            </a:r>
          </a:p>
        </p:txBody>
      </p:sp>
      <p:sp>
        <p:nvSpPr>
          <p:cNvPr id="9" name="右箭头 8"/>
          <p:cNvSpPr/>
          <p:nvPr/>
        </p:nvSpPr>
        <p:spPr bwMode="auto">
          <a:xfrm>
            <a:off x="3855904" y="2413073"/>
            <a:ext cx="645840" cy="1872208"/>
          </a:xfrm>
          <a:prstGeom prst="rightArrow">
            <a:avLst>
              <a:gd name="adj1" fmla="val 48474"/>
              <a:gd name="adj2" fmla="val 61338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7077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标题 1"/>
          <p:cNvSpPr>
            <a:spLocks noGrp="1" noChangeArrowheads="1"/>
          </p:cNvSpPr>
          <p:nvPr>
            <p:ph type="title"/>
          </p:nvPr>
        </p:nvSpPr>
        <p:spPr>
          <a:xfrm>
            <a:off x="479599" y="461294"/>
            <a:ext cx="7772400" cy="947738"/>
          </a:xfrm>
        </p:spPr>
        <p:txBody>
          <a:bodyPr/>
          <a:lstStyle/>
          <a:p>
            <a:pPr algn="l"/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集中送风、分别排风</a:t>
            </a:r>
          </a:p>
        </p:txBody>
      </p:sp>
      <p:sp>
        <p:nvSpPr>
          <p:cNvPr id="116739" name="内容占位符 2"/>
          <p:cNvSpPr>
            <a:spLocks noGrp="1" noChangeArrowheads="1"/>
          </p:cNvSpPr>
          <p:nvPr>
            <p:ph idx="1"/>
          </p:nvPr>
        </p:nvSpPr>
        <p:spPr>
          <a:xfrm>
            <a:off x="467544" y="1492153"/>
            <a:ext cx="8424936" cy="4308846"/>
          </a:xfrm>
          <a:solidFill>
            <a:srgbClr val="00B050"/>
          </a:solidFill>
        </p:spPr>
        <p:txBody>
          <a:bodyPr anchor="ctr"/>
          <a:lstStyle/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bg1"/>
                </a:solidFill>
              </a:rPr>
              <a:t> ◆</a:t>
            </a: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送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风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sz="3600" dirty="0" smtClean="0">
                <a:solidFill>
                  <a:schemeClr val="bg1"/>
                </a:solidFill>
              </a:rPr>
              <a:t>     </a:t>
            </a:r>
            <a:r>
              <a:rPr lang="en-US" altLang="zh-CN" dirty="0" smtClean="0">
                <a:solidFill>
                  <a:schemeClr val="bg1"/>
                </a:solidFill>
              </a:rPr>
              <a:t>- </a:t>
            </a:r>
            <a:r>
              <a:rPr lang="zh-CN" altLang="en-US" dirty="0" smtClean="0">
                <a:solidFill>
                  <a:schemeClr val="bg1"/>
                </a:solidFill>
              </a:rPr>
              <a:t>可采用一套集中空调系统 </a:t>
            </a:r>
            <a:r>
              <a:rPr lang="en-US" altLang="zh-CN" dirty="0" smtClean="0">
                <a:solidFill>
                  <a:schemeClr val="bg1"/>
                </a:solidFill>
              </a:rPr>
              <a:t>- </a:t>
            </a:r>
            <a:r>
              <a:rPr lang="zh-CN" altLang="en-US" dirty="0" smtClean="0">
                <a:solidFill>
                  <a:schemeClr val="bg1"/>
                </a:solidFill>
              </a:rPr>
              <a:t>对所有工作区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bg1"/>
                </a:solidFill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</a:rPr>
              <a:t>       </a:t>
            </a:r>
            <a:r>
              <a:rPr lang="zh-CN" altLang="en-US" dirty="0" smtClean="0">
                <a:solidFill>
                  <a:schemeClr val="bg1"/>
                </a:solidFill>
              </a:rPr>
              <a:t>集中送风</a:t>
            </a:r>
            <a:r>
              <a:rPr lang="zh-CN" altLang="en-US" dirty="0" smtClean="0">
                <a:solidFill>
                  <a:schemeClr val="bg1"/>
                </a:solidFill>
              </a:rPr>
              <a:t>；各送</a:t>
            </a:r>
            <a:r>
              <a:rPr lang="zh-CN" altLang="en-US" dirty="0" smtClean="0">
                <a:solidFill>
                  <a:schemeClr val="bg1"/>
                </a:solidFill>
              </a:rPr>
              <a:t>风支管安装电动密闭阀</a:t>
            </a:r>
            <a:r>
              <a:rPr lang="zh-CN" altLang="en-US" dirty="0" smtClean="0">
                <a:solidFill>
                  <a:schemeClr val="bg1"/>
                </a:solidFill>
              </a:rPr>
              <a:t>，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bg1"/>
                </a:solidFill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</a:rPr>
              <a:t>       </a:t>
            </a:r>
            <a:r>
              <a:rPr lang="zh-CN" altLang="en-US" dirty="0" smtClean="0">
                <a:solidFill>
                  <a:schemeClr val="bg1"/>
                </a:solidFill>
              </a:rPr>
              <a:t>停机</a:t>
            </a:r>
            <a:r>
              <a:rPr lang="zh-CN" altLang="en-US" dirty="0" smtClean="0">
                <a:solidFill>
                  <a:schemeClr val="bg1"/>
                </a:solidFill>
              </a:rPr>
              <a:t>室自动关闭，防止因特殊情况使</a:t>
            </a:r>
            <a:r>
              <a:rPr lang="zh-CN" altLang="en-US" dirty="0" smtClean="0">
                <a:solidFill>
                  <a:schemeClr val="bg1"/>
                </a:solidFill>
              </a:rPr>
              <a:t>房间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4000"/>
              </a:lnSpc>
              <a:spcBef>
                <a:spcPct val="0"/>
              </a:spcBef>
              <a:buFontTx/>
              <a:buNone/>
            </a:pPr>
            <a:r>
              <a:rPr lang="en-US" altLang="zh-CN" dirty="0">
                <a:solidFill>
                  <a:schemeClr val="bg1"/>
                </a:solidFill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</a:rPr>
              <a:t>       </a:t>
            </a:r>
            <a:r>
              <a:rPr lang="zh-CN" altLang="en-US" dirty="0" smtClean="0">
                <a:solidFill>
                  <a:schemeClr val="bg1"/>
                </a:solidFill>
              </a:rPr>
              <a:t>之间</a:t>
            </a:r>
            <a:r>
              <a:rPr lang="zh-CN" altLang="en-US" dirty="0" smtClean="0">
                <a:solidFill>
                  <a:schemeClr val="bg1"/>
                </a:solidFill>
              </a:rPr>
              <a:t>通过风管产生交叉污染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116740" name="椭圆 3"/>
          <p:cNvSpPr>
            <a:spLocks noChangeArrowheads="1"/>
          </p:cNvSpPr>
          <p:nvPr/>
        </p:nvSpPr>
        <p:spPr bwMode="auto">
          <a:xfrm>
            <a:off x="6444208" y="439540"/>
            <a:ext cx="1622425" cy="1582862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kumimoji="1" lang="zh-CN" altLang="en-US" sz="8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★</a:t>
            </a:r>
          </a:p>
        </p:txBody>
      </p:sp>
    </p:spTree>
    <p:extLst>
      <p:ext uri="{BB962C8B-B14F-4D97-AF65-F5344CB8AC3E}">
        <p14:creationId xmlns:p14="http://schemas.microsoft.com/office/powerpoint/2010/main" val="23954573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内容占位符 2"/>
          <p:cNvSpPr>
            <a:spLocks noGrp="1" noChangeArrowheads="1"/>
          </p:cNvSpPr>
          <p:nvPr>
            <p:ph idx="1"/>
          </p:nvPr>
        </p:nvSpPr>
        <p:spPr>
          <a:xfrm>
            <a:off x="179512" y="476672"/>
            <a:ext cx="8784976" cy="5904656"/>
          </a:xfrm>
          <a:solidFill>
            <a:srgbClr val="00B050"/>
          </a:solidFill>
        </p:spPr>
        <p:txBody>
          <a:bodyPr anchor="ctr"/>
          <a:lstStyle/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bg1"/>
                </a:solidFill>
              </a:rPr>
              <a:t> ● 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排风</a:t>
            </a:r>
            <a:endParaRPr lang="en-US" altLang="zh-CN" sz="40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sz="3600" dirty="0" smtClean="0">
                <a:solidFill>
                  <a:schemeClr val="bg1"/>
                </a:solidFill>
              </a:rPr>
              <a:t> </a:t>
            </a:r>
            <a:r>
              <a:rPr lang="zh-CN" altLang="en-US" dirty="0" smtClean="0">
                <a:solidFill>
                  <a:schemeClr val="bg1"/>
                </a:solidFill>
              </a:rPr>
              <a:t>◆</a:t>
            </a:r>
            <a:r>
              <a:rPr lang="en-US" altLang="zh-CN" dirty="0" smtClean="0">
                <a:solidFill>
                  <a:schemeClr val="bg1"/>
                </a:solidFill>
              </a:rPr>
              <a:t>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试剂准备间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   - </a:t>
            </a:r>
            <a:r>
              <a:rPr lang="zh-CN" altLang="en-US" dirty="0" smtClean="0">
                <a:solidFill>
                  <a:schemeClr val="bg1"/>
                </a:solidFill>
              </a:rPr>
              <a:t>可只送不排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   - </a:t>
            </a:r>
            <a:r>
              <a:rPr lang="zh-CN" altLang="en-US" dirty="0" smtClean="0">
                <a:solidFill>
                  <a:schemeClr val="bg1"/>
                </a:solidFill>
              </a:rPr>
              <a:t>若有排风，应设置独立排风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◆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样本准备间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  -</a:t>
            </a:r>
            <a:r>
              <a:rPr lang="zh-CN" altLang="en-US" dirty="0" smtClean="0">
                <a:solidFill>
                  <a:schemeClr val="bg1"/>
                </a:solidFill>
              </a:rPr>
              <a:t>属于</a:t>
            </a:r>
            <a:r>
              <a:rPr lang="en-US" altLang="zh-CN" dirty="0" smtClean="0">
                <a:solidFill>
                  <a:schemeClr val="bg1"/>
                </a:solidFill>
              </a:rPr>
              <a:t>P2/X</a:t>
            </a:r>
            <a:r>
              <a:rPr lang="zh-CN" altLang="en-US" dirty="0" smtClean="0">
                <a:solidFill>
                  <a:schemeClr val="bg1"/>
                </a:solidFill>
              </a:rPr>
              <a:t>，若设排风，应设置</a:t>
            </a:r>
            <a:r>
              <a:rPr lang="zh-CN" altLang="en-US" dirty="0">
                <a:solidFill>
                  <a:schemeClr val="bg1"/>
                </a:solidFill>
              </a:rPr>
              <a:t>独立</a:t>
            </a:r>
            <a:r>
              <a:rPr lang="zh-CN" altLang="en-US" dirty="0" smtClean="0">
                <a:solidFill>
                  <a:schemeClr val="bg1"/>
                </a:solidFill>
              </a:rPr>
              <a:t>排风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 ◆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核酸扩增间、产物分析间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  - </a:t>
            </a:r>
            <a:r>
              <a:rPr lang="zh-CN" altLang="en-US" dirty="0" smtClean="0">
                <a:solidFill>
                  <a:schemeClr val="bg1"/>
                </a:solidFill>
              </a:rPr>
              <a:t>可分别独立排风</a:t>
            </a:r>
            <a:endParaRPr lang="en-US" altLang="zh-CN" dirty="0" smtClean="0">
              <a:solidFill>
                <a:schemeClr val="bg1"/>
              </a:solidFill>
            </a:endParaRPr>
          </a:p>
          <a:p>
            <a:pPr marL="0" indent="0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US" altLang="zh-CN" dirty="0" smtClean="0">
                <a:solidFill>
                  <a:schemeClr val="bg1"/>
                </a:solidFill>
              </a:rPr>
              <a:t>      - </a:t>
            </a:r>
            <a:r>
              <a:rPr lang="zh-CN" altLang="en-US" dirty="0" smtClean="0">
                <a:solidFill>
                  <a:schemeClr val="bg1"/>
                </a:solidFill>
              </a:rPr>
              <a:t>也可两间合并排风</a:t>
            </a:r>
            <a:endParaRPr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116740" name="椭圆 3"/>
          <p:cNvSpPr>
            <a:spLocks noChangeArrowheads="1"/>
          </p:cNvSpPr>
          <p:nvPr/>
        </p:nvSpPr>
        <p:spPr bwMode="auto">
          <a:xfrm>
            <a:off x="6660232" y="476672"/>
            <a:ext cx="1440383" cy="1460078"/>
          </a:xfrm>
          <a:prstGeom prst="ellipse">
            <a:avLst/>
          </a:prstGeom>
          <a:solidFill>
            <a:srgbClr val="FFFF00"/>
          </a:solidFill>
          <a:ln w="9525" algn="ctr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r>
              <a:rPr kumimoji="1" lang="zh-CN" altLang="en-US" sz="8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★</a:t>
            </a:r>
          </a:p>
        </p:txBody>
      </p:sp>
    </p:spTree>
    <p:extLst>
      <p:ext uri="{BB962C8B-B14F-4D97-AF65-F5344CB8AC3E}">
        <p14:creationId xmlns:p14="http://schemas.microsoft.com/office/powerpoint/2010/main" val="23596771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实验室必须设置洗手池吗？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660" y="1869753"/>
            <a:ext cx="8423819" cy="1015752"/>
          </a:xfrm>
          <a:ln>
            <a:solidFill>
              <a:schemeClr val="bg1"/>
            </a:solidFill>
          </a:ln>
        </p:spPr>
        <p:txBody>
          <a:bodyPr anchor="ctr"/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不是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468661" y="2986088"/>
            <a:ext cx="8423819" cy="1395586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样本制备间：有生物风险，依</a:t>
            </a:r>
            <a:r>
              <a:rPr lang="en-US" altLang="zh-CN" b="1" kern="0" dirty="0" smtClean="0">
                <a:solidFill>
                  <a:schemeClr val="bg1"/>
                </a:solidFill>
                <a:ea typeface="黑体" panose="02010609060101010101" pitchFamily="49" charset="-122"/>
              </a:rPr>
              <a:t>GB19489-2008</a:t>
            </a: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endParaRPr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en-US" altLang="zh-CN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</a:t>
            </a: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可采用手消毒措施代替水洗手</a:t>
            </a:r>
            <a:endParaRPr lang="zh-CN" altLang="en-US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474315" y="4455592"/>
            <a:ext cx="8418165" cy="101575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其他三房间：无病原微生物污染风险</a:t>
            </a:r>
            <a:endParaRPr lang="zh-CN" altLang="en-US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477141" y="5545262"/>
            <a:ext cx="8415339" cy="1015752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3600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设洗手池的，应有确保下水病原灭活措施</a:t>
            </a:r>
            <a:endParaRPr lang="zh-CN" altLang="en-US" sz="3600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981852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 bwMode="auto">
          <a:xfrm>
            <a:off x="0" y="1484785"/>
            <a:ext cx="9144000" cy="537321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4479" y="1668785"/>
            <a:ext cx="8415833" cy="1872208"/>
          </a:xfrm>
          <a:solidFill>
            <a:srgbClr val="2066A0"/>
          </a:solidFill>
        </p:spPr>
        <p:txBody>
          <a:bodyPr anchor="ctr"/>
          <a:lstStyle/>
          <a:p>
            <a:pPr marL="0" indent="0">
              <a:buNone/>
            </a:pP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传统</a:t>
            </a:r>
            <a:r>
              <a:rPr lang="en-US" altLang="zh-CN" b="1" dirty="0" smtClean="0">
                <a:solidFill>
                  <a:schemeClr val="bg1"/>
                </a:solidFill>
                <a:latin typeface="+mj-lt"/>
                <a:ea typeface="黑体" panose="02010609060101010101" pitchFamily="49" charset="-122"/>
              </a:rPr>
              <a:t>PCR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分为四个区：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试剂准备区、样本制备区、核酸扩增区、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产物分析区</a:t>
            </a:r>
            <a:endParaRPr lang="en-US" altLang="zh-CN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标题 1"/>
          <p:cNvSpPr txBox="1">
            <a:spLocks noChangeArrowheads="1"/>
          </p:cNvSpPr>
          <p:nvPr/>
        </p:nvSpPr>
        <p:spPr bwMode="auto">
          <a:xfrm>
            <a:off x="0" y="1"/>
            <a:ext cx="9144000" cy="148478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4000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实验室需要几个功能区？</a:t>
            </a:r>
          </a:p>
        </p:txBody>
      </p:sp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95536" y="3717031"/>
            <a:ext cx="8445003" cy="2160240"/>
          </a:xfrm>
          <a:prstGeom prst="rect">
            <a:avLst/>
          </a:prstGeom>
          <a:solidFill>
            <a:srgbClr val="00B050"/>
          </a:solidFill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本次新冠：  使用</a:t>
            </a:r>
            <a:r>
              <a:rPr lang="en-US" altLang="zh-CN" b="1" kern="0" dirty="0" smtClean="0">
                <a:solidFill>
                  <a:schemeClr val="bg1"/>
                </a:solidFill>
                <a:latin typeface="+mj-lt"/>
                <a:ea typeface="黑体" panose="02010609060101010101" pitchFamily="49" charset="-122"/>
              </a:rPr>
              <a:t>RT-PCR</a:t>
            </a:r>
            <a:r>
              <a:rPr lang="en-US" altLang="zh-CN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需要三个区</a:t>
            </a:r>
            <a:r>
              <a:rPr lang="zh-CN" altLang="en-US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zh-CN" altLang="en-US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试剂准备区、样本制备区、扩增分析区</a:t>
            </a:r>
            <a:endParaRPr lang="en-US" altLang="zh-CN" kern="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4997649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实验室必须设冲淋洗眼装置吗？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8660" y="1675643"/>
            <a:ext cx="8206680" cy="2239888"/>
          </a:xfrm>
          <a:ln>
            <a:solidFill>
              <a:schemeClr val="bg1"/>
            </a:solidFill>
          </a:ln>
        </p:spPr>
        <p:txBody>
          <a:bodyPr anchor="ctr"/>
          <a:lstStyle/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zh-CN" altLang="en-US" sz="36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对于冲淋装置：</a:t>
            </a:r>
            <a:endParaRPr lang="en-US" altLang="zh-CN" sz="3600" dirty="0" smtClean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zh-CN" altLang="en-US" dirty="0" smtClean="0">
                <a:solidFill>
                  <a:schemeClr val="bg1"/>
                </a:solidFill>
              </a:rPr>
              <a:t>依据</a:t>
            </a:r>
            <a:r>
              <a:rPr lang="en-US" altLang="zh-CN" dirty="0" smtClean="0">
                <a:solidFill>
                  <a:schemeClr val="bg1"/>
                </a:solidFill>
              </a:rPr>
              <a:t>GB19489-2008</a:t>
            </a:r>
            <a:r>
              <a:rPr lang="zh-CN" altLang="en-US" dirty="0" smtClean="0">
                <a:solidFill>
                  <a:schemeClr val="bg1"/>
                </a:solidFill>
              </a:rPr>
              <a:t>，实验室</a:t>
            </a:r>
            <a:r>
              <a:rPr lang="zh-CN" altLang="zh-CN" dirty="0" smtClean="0">
                <a:solidFill>
                  <a:schemeClr val="bg1"/>
                </a:solidFill>
              </a:rPr>
              <a:t>检测并不</a:t>
            </a:r>
            <a:r>
              <a:rPr lang="zh-CN" altLang="zh-CN" dirty="0">
                <a:solidFill>
                  <a:schemeClr val="bg1"/>
                </a:solidFill>
              </a:rPr>
              <a:t>需要使用</a:t>
            </a:r>
            <a:r>
              <a:rPr lang="zh-CN" altLang="zh-CN" dirty="0" smtClean="0">
                <a:solidFill>
                  <a:schemeClr val="bg1"/>
                </a:solidFill>
              </a:rPr>
              <a:t>腐蚀性</a:t>
            </a:r>
            <a:r>
              <a:rPr lang="zh-CN" altLang="en-US" dirty="0" smtClean="0">
                <a:solidFill>
                  <a:schemeClr val="bg1"/>
                </a:solidFill>
              </a:rPr>
              <a:t>试剂</a:t>
            </a:r>
            <a:r>
              <a:rPr lang="zh-CN" altLang="zh-CN" dirty="0" smtClean="0">
                <a:solidFill>
                  <a:schemeClr val="bg1"/>
                </a:solidFill>
              </a:rPr>
              <a:t>，</a:t>
            </a:r>
            <a:r>
              <a:rPr lang="zh-CN" altLang="zh-CN" dirty="0">
                <a:solidFill>
                  <a:schemeClr val="bg1"/>
                </a:solidFill>
              </a:rPr>
              <a:t>因此</a:t>
            </a:r>
            <a:r>
              <a:rPr lang="zh-CN" altLang="zh-CN" dirty="0" smtClean="0">
                <a:solidFill>
                  <a:schemeClr val="bg1"/>
                </a:solidFill>
              </a:rPr>
              <a:t>，</a:t>
            </a:r>
            <a:r>
              <a:rPr lang="zh-CN" altLang="en-US" dirty="0" smtClean="0">
                <a:solidFill>
                  <a:schemeClr val="bg1"/>
                </a:solidFill>
              </a:rPr>
              <a:t>不需要</a:t>
            </a:r>
            <a:r>
              <a:rPr lang="zh-CN" altLang="zh-CN" dirty="0" smtClean="0">
                <a:solidFill>
                  <a:schemeClr val="bg1"/>
                </a:solidFill>
              </a:rPr>
              <a:t>设置</a:t>
            </a:r>
            <a:r>
              <a:rPr lang="zh-CN" altLang="zh-CN" dirty="0">
                <a:solidFill>
                  <a:schemeClr val="bg1"/>
                </a:solidFill>
              </a:rPr>
              <a:t>冲淋</a:t>
            </a:r>
            <a:r>
              <a:rPr lang="zh-CN" altLang="zh-CN" dirty="0" smtClean="0">
                <a:solidFill>
                  <a:schemeClr val="bg1"/>
                </a:solidFill>
              </a:rPr>
              <a:t>装置</a:t>
            </a:r>
            <a:endParaRPr lang="zh-CN" altLang="en-US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468660" y="4034382"/>
            <a:ext cx="8206680" cy="249096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zh-CN" altLang="en-US" sz="36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对于洗眼装置：</a:t>
            </a:r>
            <a:endParaRPr lang="en-US" altLang="zh-CN" sz="36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zh-CN" altLang="zh-CN" dirty="0" smtClean="0">
                <a:solidFill>
                  <a:schemeClr val="bg1"/>
                </a:solidFill>
              </a:rPr>
              <a:t>大多数</a:t>
            </a:r>
            <a:r>
              <a:rPr lang="zh-CN" altLang="zh-CN" dirty="0">
                <a:solidFill>
                  <a:schemeClr val="bg1"/>
                </a:solidFill>
              </a:rPr>
              <a:t>实验室为了避免上水供应和下水处理所带来的麻烦，</a:t>
            </a:r>
            <a:r>
              <a:rPr lang="zh-CN" altLang="zh-CN" dirty="0" smtClean="0">
                <a:solidFill>
                  <a:schemeClr val="bg1"/>
                </a:solidFill>
              </a:rPr>
              <a:t>通常</a:t>
            </a:r>
            <a:r>
              <a:rPr lang="zh-CN" altLang="en-US" dirty="0" smtClean="0">
                <a:solidFill>
                  <a:schemeClr val="bg1"/>
                </a:solidFill>
              </a:rPr>
              <a:t>选用</a:t>
            </a:r>
            <a:r>
              <a:rPr lang="zh-CN" altLang="zh-CN" dirty="0" smtClean="0">
                <a:solidFill>
                  <a:schemeClr val="bg1"/>
                </a:solidFill>
              </a:rPr>
              <a:t>洗</a:t>
            </a:r>
            <a:r>
              <a:rPr lang="zh-CN" altLang="zh-CN" dirty="0">
                <a:solidFill>
                  <a:schemeClr val="bg1"/>
                </a:solidFill>
              </a:rPr>
              <a:t>眼</a:t>
            </a:r>
            <a:r>
              <a:rPr lang="zh-CN" altLang="zh-CN" dirty="0" smtClean="0">
                <a:solidFill>
                  <a:schemeClr val="bg1"/>
                </a:solidFill>
              </a:rPr>
              <a:t>瓶。</a:t>
            </a:r>
            <a:r>
              <a:rPr lang="zh-CN" altLang="zh-CN" dirty="0">
                <a:solidFill>
                  <a:schemeClr val="bg1"/>
                </a:solidFill>
              </a:rPr>
              <a:t>这也是国外实验室常见的</a:t>
            </a:r>
            <a:r>
              <a:rPr lang="zh-CN" altLang="zh-CN" dirty="0" smtClean="0">
                <a:solidFill>
                  <a:schemeClr val="bg1"/>
                </a:solidFill>
              </a:rPr>
              <a:t>做法</a:t>
            </a:r>
            <a:endParaRPr lang="zh-CN" altLang="zh-CN" kern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0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84300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实验室必须设污物走廊？洁污分流？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标题 1">
            <a:extLst>
              <a:ext uri="{FF2B5EF4-FFF2-40B4-BE49-F238E27FC236}"/>
            </a:extLst>
          </p:cNvPr>
          <p:cNvSpPr txBox="1"/>
          <p:nvPr/>
        </p:nvSpPr>
        <p:spPr bwMode="auto">
          <a:xfrm>
            <a:off x="395536" y="1529432"/>
            <a:ext cx="8424936" cy="27628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>
              <a:defRPr/>
            </a:pPr>
            <a:r>
              <a:rPr lang="zh-CN" altLang="en-US" sz="4000" b="1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不是</a:t>
            </a:r>
            <a:endParaRPr lang="en-US" altLang="zh-CN" sz="4000" b="1" kern="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>
              <a:defRPr/>
            </a:pPr>
            <a:r>
              <a:rPr lang="zh-CN" altLang="en-US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生物安全实验室不允许污染外泄，废弃物可安全打包，必要时表面消毒，确保安全</a:t>
            </a:r>
            <a:r>
              <a:rPr lang="zh-CN" altLang="en-US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运输。也可原地消毒</a:t>
            </a:r>
            <a:endParaRPr lang="en-US" altLang="zh-CN" sz="3200" kern="0" dirty="0" smtClean="0">
              <a:solidFill>
                <a:schemeClr val="bg1"/>
              </a:solidFill>
              <a:latin typeface="+mn-ea"/>
              <a:ea typeface="+mn-ea"/>
              <a:sym typeface="+mn-ea"/>
            </a:endParaRPr>
          </a:p>
          <a:p>
            <a:pPr algn="l">
              <a:defRPr/>
            </a:pPr>
            <a:r>
              <a:rPr lang="en-US" altLang="zh-CN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      —— </a:t>
            </a:r>
            <a:r>
              <a:rPr lang="zh-CN" altLang="en-US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既</a:t>
            </a:r>
            <a:r>
              <a:rPr lang="zh-CN" altLang="en-US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无</a:t>
            </a:r>
            <a:r>
              <a:rPr lang="zh-CN" altLang="en-US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“污物” </a:t>
            </a:r>
            <a:r>
              <a:rPr lang="zh-CN" altLang="en-US" sz="3200" kern="0" dirty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，</a:t>
            </a:r>
            <a:r>
              <a:rPr lang="zh-CN" altLang="en-US" sz="3200" kern="0" dirty="0" smtClean="0">
                <a:solidFill>
                  <a:schemeClr val="bg1"/>
                </a:solidFill>
                <a:latin typeface="+mn-ea"/>
                <a:ea typeface="+mn-ea"/>
                <a:sym typeface="+mn-ea"/>
              </a:rPr>
              <a:t>则不需污物走廊</a:t>
            </a:r>
            <a:endParaRPr lang="zh-CN" altLang="en-US" sz="3200" kern="0" dirty="0">
              <a:solidFill>
                <a:schemeClr val="bg1"/>
              </a:solidFill>
              <a:latin typeface="+mn-ea"/>
              <a:ea typeface="+mn-ea"/>
              <a:sym typeface="+mn-ea"/>
            </a:endParaRPr>
          </a:p>
        </p:txBody>
      </p:sp>
      <p:sp>
        <p:nvSpPr>
          <p:cNvPr id="5" name="标题 1">
            <a:extLst>
              <a:ext uri="{FF2B5EF4-FFF2-40B4-BE49-F238E27FC236}"/>
            </a:extLst>
          </p:cNvPr>
          <p:cNvSpPr txBox="1"/>
          <p:nvPr/>
        </p:nvSpPr>
        <p:spPr bwMode="auto">
          <a:xfrm>
            <a:off x="395536" y="4365104"/>
            <a:ext cx="8424936" cy="1079302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>
              <a:defRPr/>
            </a:pPr>
            <a:r>
              <a:rPr lang="zh-CN" altLang="en-US" sz="3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难道有了污物走廊就可以让走廊</a:t>
            </a:r>
            <a:r>
              <a:rPr lang="zh-CN" altLang="en-US" sz="32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被污染吗</a:t>
            </a:r>
            <a:r>
              <a:rPr lang="zh-CN" altLang="en-US" sz="3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？</a:t>
            </a:r>
            <a:endParaRPr lang="en-US" altLang="zh-CN" sz="3200" kern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  <a:sym typeface="+mn-ea"/>
            </a:endParaRPr>
          </a:p>
          <a:p>
            <a:pPr algn="l">
              <a:defRPr/>
            </a:pPr>
            <a:r>
              <a:rPr lang="zh-CN" altLang="en-US" sz="3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可以肆无忌惮吗？</a:t>
            </a:r>
            <a:endParaRPr lang="en-US" altLang="zh-CN" sz="32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  <a:sym typeface="+mn-ea"/>
            </a:endParaRPr>
          </a:p>
        </p:txBody>
      </p:sp>
      <p:sp>
        <p:nvSpPr>
          <p:cNvPr id="6" name="标题 1">
            <a:extLst>
              <a:ext uri="{FF2B5EF4-FFF2-40B4-BE49-F238E27FC236}"/>
            </a:extLst>
          </p:cNvPr>
          <p:cNvSpPr txBox="1"/>
          <p:nvPr/>
        </p:nvSpPr>
        <p:spPr bwMode="auto">
          <a:xfrm>
            <a:off x="395536" y="5517232"/>
            <a:ext cx="8424936" cy="1164108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l">
              <a:defRPr/>
            </a:pPr>
            <a:r>
              <a:rPr lang="zh-CN" altLang="en-US" sz="32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设置污物走廊</a:t>
            </a:r>
            <a:r>
              <a:rPr lang="zh-CN" altLang="en-US" sz="3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，会有</a:t>
            </a:r>
            <a:r>
              <a:rPr lang="zh-CN" altLang="en-US" sz="32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占用面积、</a:t>
            </a:r>
            <a:r>
              <a:rPr lang="zh-CN" altLang="en-US" sz="32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实验室复杂化（包括硬件与软件）等</a:t>
            </a:r>
            <a:r>
              <a:rPr lang="zh-CN" altLang="en-US" sz="32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ea typeface="+mn-ea"/>
                <a:sym typeface="+mn-ea"/>
              </a:rPr>
              <a:t>诸多问题</a:t>
            </a:r>
            <a:endParaRPr lang="en-US" altLang="zh-CN" sz="3200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ea typeface="+mn-ea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60317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875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223838"/>
            <a:ext cx="3878262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圆角矩形标注 5">
            <a:extLst>
              <a:ext uri="{FF2B5EF4-FFF2-40B4-BE49-F238E27FC236}"/>
            </a:extLst>
          </p:cNvPr>
          <p:cNvSpPr/>
          <p:nvPr/>
        </p:nvSpPr>
        <p:spPr bwMode="auto">
          <a:xfrm>
            <a:off x="971550" y="836613"/>
            <a:ext cx="1871663" cy="1008062"/>
          </a:xfrm>
          <a:prstGeom prst="wedgeRoundRectCallout">
            <a:avLst>
              <a:gd name="adj1" fmla="val 215832"/>
              <a:gd name="adj2" fmla="val 100852"/>
              <a:gd name="adj3" fmla="val 16667"/>
            </a:avLst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1" hangingPunct="1">
              <a:defRPr/>
            </a:pPr>
            <a:r>
              <a:rPr kumimoji="1" lang="en-US" altLang="zh-CN" sz="3600" b="1" dirty="0">
                <a:solidFill>
                  <a:schemeClr val="bg1"/>
                </a:solidFill>
                <a:sym typeface="+mn-ea"/>
              </a:rPr>
              <a:t>BSL-2</a:t>
            </a:r>
            <a:endParaRPr kumimoji="1" lang="zh-CN" altLang="en-US" sz="3600" b="1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7" name="圆角矩形标注 6">
            <a:extLst>
              <a:ext uri="{FF2B5EF4-FFF2-40B4-BE49-F238E27FC236}"/>
            </a:extLst>
          </p:cNvPr>
          <p:cNvSpPr/>
          <p:nvPr/>
        </p:nvSpPr>
        <p:spPr bwMode="auto">
          <a:xfrm>
            <a:off x="971550" y="2060575"/>
            <a:ext cx="1871663" cy="1008063"/>
          </a:xfrm>
          <a:prstGeom prst="wedgeRoundRectCallout">
            <a:avLst>
              <a:gd name="adj1" fmla="val 226938"/>
              <a:gd name="adj2" fmla="val 208802"/>
              <a:gd name="adj3" fmla="val 16667"/>
            </a:avLst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/>
          <a:p>
            <a:pPr algn="ctr" eaLnBrk="1" hangingPunct="1">
              <a:defRPr/>
            </a:pPr>
            <a:r>
              <a:rPr kumimoji="1" lang="en-US" altLang="zh-CN" sz="3600" b="1" dirty="0">
                <a:solidFill>
                  <a:schemeClr val="bg1"/>
                </a:solidFill>
                <a:sym typeface="+mn-ea"/>
              </a:rPr>
              <a:t>BSL-2</a:t>
            </a:r>
            <a:endParaRPr kumimoji="1" lang="zh-CN" altLang="en-US" sz="3600" b="1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458757" name="圆角矩形标注 7"/>
          <p:cNvSpPr>
            <a:spLocks noChangeArrowheads="1"/>
          </p:cNvSpPr>
          <p:nvPr/>
        </p:nvSpPr>
        <p:spPr bwMode="auto">
          <a:xfrm>
            <a:off x="395288" y="3429000"/>
            <a:ext cx="3240087" cy="2520950"/>
          </a:xfrm>
          <a:prstGeom prst="wedgeRoundRectCallout">
            <a:avLst>
              <a:gd name="adj1" fmla="val 107912"/>
              <a:gd name="adj2" fmla="val 52352"/>
              <a:gd name="adj3" fmla="val 16667"/>
            </a:avLst>
          </a:prstGeom>
          <a:solidFill>
            <a:srgbClr val="C00000"/>
          </a:solidFill>
          <a:ln w="952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污物走廊</a:t>
            </a:r>
            <a:endParaRPr lang="en-US" altLang="zh-CN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r>
              <a:rPr lang="en-US" altLang="zh-CN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依然</a:t>
            </a:r>
            <a:endParaRPr lang="en-US" altLang="zh-CN" sz="3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/>
            <a:r>
              <a:rPr lang="zh-CN" altLang="en-US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连</a:t>
            </a:r>
            <a:r>
              <a:rPr lang="zh-CN" altLang="en-US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通公共区域</a:t>
            </a:r>
          </a:p>
        </p:txBody>
      </p:sp>
      <p:sp>
        <p:nvSpPr>
          <p:cNvPr id="458758" name="圆角矩形标注 8"/>
          <p:cNvSpPr>
            <a:spLocks noChangeArrowheads="1"/>
          </p:cNvSpPr>
          <p:nvPr/>
        </p:nvSpPr>
        <p:spPr bwMode="auto">
          <a:xfrm>
            <a:off x="7451725" y="2420938"/>
            <a:ext cx="1441450" cy="1655762"/>
          </a:xfrm>
          <a:prstGeom prst="wedgeRoundRectCallout">
            <a:avLst>
              <a:gd name="adj1" fmla="val -67380"/>
              <a:gd name="adj2" fmla="val 34500"/>
              <a:gd name="adj3" fmla="val 16667"/>
            </a:avLst>
          </a:prstGeom>
          <a:solidFill>
            <a:srgbClr val="FFFF00"/>
          </a:solidFill>
          <a:ln w="952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zh-CN" altLang="en-US" sz="3600">
                <a:solidFill>
                  <a:srgbClr val="FF0000"/>
                </a:solidFill>
              </a:rPr>
              <a:t>污染走廊</a:t>
            </a:r>
          </a:p>
        </p:txBody>
      </p:sp>
    </p:spTree>
    <p:extLst>
      <p:ext uri="{BB962C8B-B14F-4D97-AF65-F5344CB8AC3E}">
        <p14:creationId xmlns:p14="http://schemas.microsoft.com/office/powerpoint/2010/main" val="3996543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是否一定</a:t>
            </a:r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要使用</a:t>
            </a:r>
            <a:r>
              <a:rPr lang="en-US" altLang="zh-CN" sz="4000" b="1" dirty="0" smtClean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B2</a:t>
            </a:r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型生物安全柜吗？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7026" y="1860766"/>
            <a:ext cx="8495778" cy="65571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不是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4694" y="2647465"/>
            <a:ext cx="8640960" cy="11415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无论是</a:t>
            </a:r>
            <a:r>
              <a:rPr kumimoji="1" lang="en-US" altLang="zh-CN" dirty="0" smtClean="0">
                <a:solidFill>
                  <a:schemeClr val="bg1"/>
                </a:solidFill>
              </a:rPr>
              <a:t>A2</a:t>
            </a:r>
            <a:r>
              <a:rPr kumimoji="1" lang="zh-CN" altLang="en-US" dirty="0" smtClean="0">
                <a:solidFill>
                  <a:schemeClr val="bg1"/>
                </a:solidFill>
              </a:rPr>
              <a:t>，还是</a:t>
            </a:r>
            <a:r>
              <a:rPr kumimoji="1" lang="en-US" altLang="zh-CN" dirty="0" smtClean="0">
                <a:solidFill>
                  <a:schemeClr val="bg1"/>
                </a:solidFill>
              </a:rPr>
              <a:t>B2</a:t>
            </a:r>
            <a:r>
              <a:rPr kumimoji="1" lang="zh-CN" altLang="en-US" dirty="0" smtClean="0">
                <a:solidFill>
                  <a:schemeClr val="bg1"/>
                </a:solidFill>
              </a:rPr>
              <a:t>，均符合生物安全要求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4694" y="3920027"/>
            <a:ext cx="8640960" cy="114498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生安柜启用前及安装、搬运、更换部件后应检</a:t>
            </a:r>
            <a:endParaRPr kumimoji="1" lang="en-US" altLang="zh-CN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测合格</a:t>
            </a:r>
            <a:endParaRPr kumimoji="1"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694" y="5195999"/>
            <a:ext cx="8640960" cy="132467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由于</a:t>
            </a:r>
            <a:r>
              <a:rPr kumimoji="1" lang="en-US" altLang="zh-CN" dirty="0" smtClean="0">
                <a:solidFill>
                  <a:schemeClr val="bg1"/>
                </a:solidFill>
              </a:rPr>
              <a:t>B2 </a:t>
            </a:r>
            <a:r>
              <a:rPr kumimoji="1" lang="zh-CN" altLang="en-US" dirty="0" smtClean="0">
                <a:solidFill>
                  <a:schemeClr val="bg1"/>
                </a:solidFill>
              </a:rPr>
              <a:t>排风量大，会使实验室压力控制难度上</a:t>
            </a:r>
            <a:endParaRPr kumimoji="1" lang="en-US" altLang="zh-CN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升，需格外谨慎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8901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rgbClr val="C00000"/>
          </a:solidFill>
        </p:spPr>
        <p:txBody>
          <a:bodyPr/>
          <a:lstStyle/>
          <a:p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是否一定要在核心工作间设置高压锅？</a:t>
            </a:r>
            <a:endParaRPr lang="zh-CN" altLang="en-US" sz="40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7026" y="1860766"/>
            <a:ext cx="8495778" cy="655712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/>
          <a:p>
            <a:pPr marL="0" indent="0">
              <a:buNone/>
            </a:pPr>
            <a:r>
              <a:rPr lang="zh-CN" altLang="en-US" sz="36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不是</a:t>
            </a:r>
            <a:endParaRPr lang="zh-CN" altLang="en-US" sz="3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24694" y="2647465"/>
            <a:ext cx="8640960" cy="138333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kumimoji="1" lang="en-US" altLang="zh-CN" dirty="0" smtClean="0">
                <a:solidFill>
                  <a:schemeClr val="bg1"/>
                </a:solidFill>
              </a:rPr>
              <a:t>GB19489-2008</a:t>
            </a:r>
            <a:r>
              <a:rPr kumimoji="1" lang="zh-CN" altLang="en-US" dirty="0">
                <a:solidFill>
                  <a:schemeClr val="bg1"/>
                </a:solidFill>
              </a:rPr>
              <a:t>：</a:t>
            </a:r>
            <a:r>
              <a:rPr kumimoji="1" lang="zh-CN" altLang="en-US" dirty="0" smtClean="0">
                <a:solidFill>
                  <a:schemeClr val="bg1"/>
                </a:solidFill>
              </a:rPr>
              <a:t>应</a:t>
            </a:r>
            <a:r>
              <a:rPr kumimoji="1" lang="zh-CN" altLang="en-US" dirty="0">
                <a:solidFill>
                  <a:schemeClr val="bg1"/>
                </a:solidFill>
              </a:rPr>
              <a:t>在</a:t>
            </a:r>
            <a:r>
              <a:rPr kumimoji="1" lang="zh-CN" altLang="en-US" dirty="0">
                <a:solidFill>
                  <a:srgbClr val="FF0000"/>
                </a:solidFill>
                <a:ea typeface="黑体" panose="02010609060101010101" pitchFamily="49" charset="-122"/>
              </a:rPr>
              <a:t>实验室</a:t>
            </a:r>
            <a:r>
              <a:rPr kumimoji="1" lang="zh-CN" altLang="en-US" dirty="0">
                <a:solidFill>
                  <a:schemeClr val="bg1"/>
                </a:solidFill>
              </a:rPr>
              <a:t>或其</a:t>
            </a:r>
            <a:r>
              <a:rPr kumimoji="1" lang="zh-CN" altLang="en-US" dirty="0" smtClean="0">
                <a:solidFill>
                  <a:schemeClr val="bg1"/>
                </a:solidFill>
              </a:rPr>
              <a:t>所在</a:t>
            </a:r>
            <a:r>
              <a:rPr kumimoji="1" lang="zh-CN" altLang="en-US" dirty="0" smtClean="0">
                <a:solidFill>
                  <a:srgbClr val="FF0000"/>
                </a:solidFill>
                <a:ea typeface="黑体" panose="02010609060101010101" pitchFamily="49" charset="-122"/>
              </a:rPr>
              <a:t>建筑内</a:t>
            </a:r>
            <a:r>
              <a:rPr kumimoji="1" lang="zh-CN" altLang="en-US" dirty="0" smtClean="0">
                <a:solidFill>
                  <a:schemeClr val="bg1"/>
                </a:solidFill>
              </a:rPr>
              <a:t>配</a:t>
            </a:r>
            <a:endParaRPr kumimoji="1" lang="en-US" altLang="zh-CN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备高压</a:t>
            </a:r>
            <a:r>
              <a:rPr kumimoji="1" lang="zh-CN" altLang="en-US" dirty="0">
                <a:solidFill>
                  <a:schemeClr val="bg1"/>
                </a:solidFill>
              </a:rPr>
              <a:t>蒸汽灭菌器或其他适当的</a:t>
            </a:r>
            <a:r>
              <a:rPr kumimoji="1" lang="zh-CN" altLang="en-US" dirty="0" smtClean="0">
                <a:solidFill>
                  <a:schemeClr val="bg1"/>
                </a:solidFill>
              </a:rPr>
              <a:t>消毒灭菌设备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24694" y="4170148"/>
            <a:ext cx="8640960" cy="75551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可在实验室设高压灭菌器，但会带来很多麻烦</a:t>
            </a:r>
            <a:endParaRPr kumimoji="1" lang="en-US" altLang="zh-CN" dirty="0" smtClean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694" y="5065013"/>
            <a:ext cx="8640960" cy="145566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常见的比较可行的做法是设置公共消洗室。将</a:t>
            </a:r>
            <a:endParaRPr kumimoji="1" lang="en-US" altLang="zh-CN" dirty="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kumimoji="1" lang="zh-CN" altLang="en-US" dirty="0" smtClean="0">
                <a:solidFill>
                  <a:schemeClr val="bg1"/>
                </a:solidFill>
              </a:rPr>
              <a:t>废弃物安全打包，</a:t>
            </a:r>
            <a:r>
              <a:rPr kumimoji="1" lang="zh-CN" altLang="en-US" dirty="0">
                <a:solidFill>
                  <a:schemeClr val="bg1"/>
                </a:solidFill>
              </a:rPr>
              <a:t>送</a:t>
            </a:r>
            <a:r>
              <a:rPr kumimoji="1" lang="zh-CN" altLang="en-US" dirty="0" smtClean="0">
                <a:solidFill>
                  <a:schemeClr val="bg1"/>
                </a:solidFill>
              </a:rPr>
              <a:t>至消洗间高压消毒灭菌</a:t>
            </a:r>
            <a:endParaRPr kumimoji="1" lang="zh-CN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6382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490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760"/>
            <a:ext cx="9144000" cy="3168575"/>
          </a:xfrm>
          <a:solidFill>
            <a:srgbClr val="C00000"/>
          </a:solidFill>
        </p:spPr>
        <p:txBody>
          <a:bodyPr anchor="ctr"/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zh-CN" altLang="en-US" sz="5400" dirty="0" smtClean="0">
                <a:solidFill>
                  <a:schemeClr val="bg1"/>
                </a:solidFill>
                <a:ea typeface="黑体" panose="02010609060101010101" pitchFamily="49" charset="-122"/>
              </a:rPr>
              <a:t>     祝愿大家</a:t>
            </a:r>
          </a:p>
          <a:p>
            <a:pPr marL="0" indent="0" algn="ctr"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zh-CN" altLang="en-US" sz="8000" dirty="0" smtClean="0">
                <a:solidFill>
                  <a:schemeClr val="bg1"/>
                </a:solidFill>
                <a:ea typeface="黑体" panose="02010609060101010101" pitchFamily="49" charset="-122"/>
              </a:rPr>
              <a:t>     健康！快乐！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226" name="AutoShape 6"/>
          <p:cNvSpPr>
            <a:spLocks noChangeArrowheads="1"/>
          </p:cNvSpPr>
          <p:nvPr/>
        </p:nvSpPr>
        <p:spPr bwMode="auto">
          <a:xfrm>
            <a:off x="3384550" y="4414838"/>
            <a:ext cx="3716338" cy="1266825"/>
          </a:xfrm>
          <a:prstGeom prst="cube">
            <a:avLst>
              <a:gd name="adj" fmla="val 3674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/>
              <a:t>产物分析室</a:t>
            </a:r>
          </a:p>
        </p:txBody>
      </p:sp>
      <p:sp>
        <p:nvSpPr>
          <p:cNvPr id="692227" name="AutoShape 5"/>
          <p:cNvSpPr>
            <a:spLocks noChangeArrowheads="1"/>
          </p:cNvSpPr>
          <p:nvPr/>
        </p:nvSpPr>
        <p:spPr bwMode="auto">
          <a:xfrm>
            <a:off x="3397250" y="3165475"/>
            <a:ext cx="3702050" cy="1277938"/>
          </a:xfrm>
          <a:prstGeom prst="cube">
            <a:avLst>
              <a:gd name="adj" fmla="val 3844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/>
              <a:t>核酸扩增室</a:t>
            </a:r>
          </a:p>
        </p:txBody>
      </p:sp>
      <p:sp>
        <p:nvSpPr>
          <p:cNvPr id="692228" name="AutoShape 8"/>
          <p:cNvSpPr>
            <a:spLocks noChangeArrowheads="1"/>
          </p:cNvSpPr>
          <p:nvPr/>
        </p:nvSpPr>
        <p:spPr bwMode="auto">
          <a:xfrm>
            <a:off x="3392488" y="2043113"/>
            <a:ext cx="3717925" cy="1236662"/>
          </a:xfrm>
          <a:prstGeom prst="cube">
            <a:avLst>
              <a:gd name="adj" fmla="val 36551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样本制备室</a:t>
            </a:r>
          </a:p>
        </p:txBody>
      </p:sp>
      <p:sp>
        <p:nvSpPr>
          <p:cNvPr id="8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67544" y="1401888"/>
            <a:ext cx="2567707" cy="1224135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 eaLnBrk="1" hangingPunct="1">
              <a:lnSpc>
                <a:spcPct val="114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4000" kern="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传统</a:t>
            </a:r>
            <a:r>
              <a:rPr lang="en-US" altLang="zh-CN" sz="4000" b="1" kern="0" dirty="0" smtClean="0">
                <a:solidFill>
                  <a:schemeClr val="bg1"/>
                </a:solidFill>
                <a:ea typeface="黑体" panose="02010609060101010101" pitchFamily="49" charset="-122"/>
                <a:sym typeface="+mn-ea"/>
              </a:rPr>
              <a:t>PCR</a:t>
            </a:r>
            <a:endParaRPr lang="en-US" altLang="zh-CN" sz="4000" b="1" kern="0" dirty="0">
              <a:solidFill>
                <a:schemeClr val="bg1"/>
              </a:solidFill>
              <a:ea typeface="黑体" panose="02010609060101010101" pitchFamily="49" charset="-122"/>
              <a:sym typeface="+mn-ea"/>
            </a:endParaRPr>
          </a:p>
        </p:txBody>
      </p:sp>
      <p:sp>
        <p:nvSpPr>
          <p:cNvPr id="692230" name="AutoShape 4"/>
          <p:cNvSpPr>
            <a:spLocks noChangeArrowheads="1"/>
          </p:cNvSpPr>
          <p:nvPr/>
        </p:nvSpPr>
        <p:spPr bwMode="auto">
          <a:xfrm>
            <a:off x="3384550" y="908050"/>
            <a:ext cx="3725863" cy="1187450"/>
          </a:xfrm>
          <a:prstGeom prst="cube">
            <a:avLst>
              <a:gd name="adj" fmla="val 4185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试剂准备室</a:t>
            </a:r>
          </a:p>
        </p:txBody>
      </p:sp>
      <p:sp>
        <p:nvSpPr>
          <p:cNvPr id="692232" name="椭圆 10"/>
          <p:cNvSpPr>
            <a:spLocks noChangeArrowheads="1"/>
          </p:cNvSpPr>
          <p:nvPr/>
        </p:nvSpPr>
        <p:spPr bwMode="auto">
          <a:xfrm>
            <a:off x="827088" y="3206750"/>
            <a:ext cx="1665287" cy="1042988"/>
          </a:xfrm>
          <a:prstGeom prst="ellipse">
            <a:avLst/>
          </a:prstGeom>
          <a:solidFill>
            <a:srgbClr val="9999FF"/>
          </a:solidFill>
          <a:ln w="952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 eaLnBrk="1" hangingPunct="1"/>
            <a:r>
              <a:rPr lang="en-US" altLang="zh-CN" sz="4000">
                <a:solidFill>
                  <a:srgbClr val="002060"/>
                </a:solidFill>
                <a:latin typeface="Arial Black" panose="020B0A04020102020204" pitchFamily="34" charset="0"/>
              </a:rPr>
              <a:t>4</a:t>
            </a:r>
            <a:r>
              <a:rPr lang="zh-CN" altLang="en-US" sz="4000">
                <a:solidFill>
                  <a:srgbClr val="002060"/>
                </a:solidFill>
                <a:latin typeface="Arial Black" panose="020B0A04020102020204" pitchFamily="34" charset="0"/>
              </a:rPr>
              <a:t>区</a:t>
            </a:r>
          </a:p>
        </p:txBody>
      </p:sp>
    </p:spTree>
    <p:extLst>
      <p:ext uri="{BB962C8B-B14F-4D97-AF65-F5344CB8AC3E}">
        <p14:creationId xmlns:p14="http://schemas.microsoft.com/office/powerpoint/2010/main" val="35308707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66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1" name="AutoShape 5"/>
          <p:cNvSpPr>
            <a:spLocks noChangeArrowheads="1"/>
          </p:cNvSpPr>
          <p:nvPr/>
        </p:nvSpPr>
        <p:spPr bwMode="auto">
          <a:xfrm>
            <a:off x="3905250" y="3623072"/>
            <a:ext cx="3887788" cy="1604962"/>
          </a:xfrm>
          <a:prstGeom prst="cube">
            <a:avLst>
              <a:gd name="adj" fmla="val 3844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rgbClr val="002060"/>
                </a:solidFill>
              </a:rPr>
              <a:t>荧光定量室</a:t>
            </a:r>
          </a:p>
        </p:txBody>
      </p:sp>
      <p:sp>
        <p:nvSpPr>
          <p:cNvPr id="693252" name="AutoShape 8"/>
          <p:cNvSpPr>
            <a:spLocks noChangeArrowheads="1"/>
          </p:cNvSpPr>
          <p:nvPr/>
        </p:nvSpPr>
        <p:spPr bwMode="auto">
          <a:xfrm>
            <a:off x="3982368" y="2191742"/>
            <a:ext cx="3816350" cy="1589088"/>
          </a:xfrm>
          <a:prstGeom prst="cube">
            <a:avLst>
              <a:gd name="adj" fmla="val 36551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样本制备室</a:t>
            </a:r>
          </a:p>
        </p:txBody>
      </p:sp>
      <p:sp>
        <p:nvSpPr>
          <p:cNvPr id="693253" name="AutoShape 4"/>
          <p:cNvSpPr>
            <a:spLocks noChangeArrowheads="1"/>
          </p:cNvSpPr>
          <p:nvPr/>
        </p:nvSpPr>
        <p:spPr bwMode="auto">
          <a:xfrm>
            <a:off x="4067175" y="757238"/>
            <a:ext cx="3725863" cy="1592262"/>
          </a:xfrm>
          <a:prstGeom prst="cube">
            <a:avLst>
              <a:gd name="adj" fmla="val 4185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试剂准备室</a:t>
            </a:r>
          </a:p>
        </p:txBody>
      </p:sp>
      <p:sp>
        <p:nvSpPr>
          <p:cNvPr id="396294" name="标题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363" y="1196752"/>
            <a:ext cx="2459037" cy="1576388"/>
          </a:xfrm>
          <a:ln>
            <a:solidFill>
              <a:schemeClr val="bg1">
                <a:lumMod val="5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kumimoji="1" lang="en-US" altLang="zh-CN" sz="4000" b="1" dirty="0" smtClean="0">
                <a:solidFill>
                  <a:schemeClr val="bg1"/>
                </a:solidFill>
                <a:latin typeface="+mn-lt"/>
                <a:ea typeface="黑体" panose="02010609060101010101" pitchFamily="49" charset="-122"/>
              </a:rPr>
              <a:t>RT-PCR</a:t>
            </a:r>
            <a:endParaRPr kumimoji="1" lang="zh-CN" altLang="en-US" sz="4000" b="1" dirty="0">
              <a:solidFill>
                <a:schemeClr val="bg1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693256" name="椭圆 9"/>
          <p:cNvSpPr>
            <a:spLocks noChangeArrowheads="1"/>
          </p:cNvSpPr>
          <p:nvPr/>
        </p:nvSpPr>
        <p:spPr bwMode="auto">
          <a:xfrm>
            <a:off x="1137443" y="3259336"/>
            <a:ext cx="1666875" cy="1042987"/>
          </a:xfrm>
          <a:prstGeom prst="ellipse">
            <a:avLst/>
          </a:prstGeom>
          <a:solidFill>
            <a:srgbClr val="9999FF"/>
          </a:solidFill>
          <a:ln w="9525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algn="ctr" eaLnBrk="1" hangingPunct="1"/>
            <a:r>
              <a:rPr lang="en-US" altLang="zh-CN" sz="4000">
                <a:solidFill>
                  <a:srgbClr val="002060"/>
                </a:solidFill>
                <a:latin typeface="Arial Black" panose="020B0A04020102020204" pitchFamily="34" charset="0"/>
              </a:rPr>
              <a:t>3</a:t>
            </a:r>
            <a:r>
              <a:rPr lang="zh-CN" altLang="en-US" sz="4000">
                <a:solidFill>
                  <a:srgbClr val="002060"/>
                </a:solidFill>
                <a:latin typeface="Arial Black" panose="020B0A04020102020204" pitchFamily="34" charset="0"/>
              </a:rPr>
              <a:t>区</a:t>
            </a:r>
          </a:p>
        </p:txBody>
      </p:sp>
      <p:sp>
        <p:nvSpPr>
          <p:cNvPr id="3" name="矩形 2"/>
          <p:cNvSpPr/>
          <p:nvPr/>
        </p:nvSpPr>
        <p:spPr bwMode="auto">
          <a:xfrm>
            <a:off x="467545" y="5445224"/>
            <a:ext cx="8352928" cy="1056382"/>
          </a:xfrm>
          <a:prstGeom prst="rect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矩形 1">
            <a:extLst>
              <a:ext uri="{FF2B5EF4-FFF2-40B4-BE49-F238E27FC236}"/>
            </a:extLst>
          </p:cNvPr>
          <p:cNvSpPr/>
          <p:nvPr/>
        </p:nvSpPr>
        <p:spPr>
          <a:xfrm>
            <a:off x="790576" y="5643551"/>
            <a:ext cx="8029897" cy="646331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3600" dirty="0">
                <a:solidFill>
                  <a:srgbClr val="002060"/>
                </a:solidFill>
                <a:latin typeface="+mn-lt"/>
                <a:sym typeface="+mn-ea"/>
              </a:rPr>
              <a:t>◇ </a:t>
            </a:r>
            <a:r>
              <a:rPr kumimoji="1" lang="zh-CN" altLang="zh-CN" sz="3600" dirty="0">
                <a:solidFill>
                  <a:srgbClr val="002060"/>
                </a:solidFill>
                <a:latin typeface="+mn-lt"/>
                <a:cs typeface="+mj-cs"/>
                <a:sym typeface="+mn-ea"/>
              </a:rPr>
              <a:t>全自动定量</a:t>
            </a:r>
            <a:r>
              <a:rPr kumimoji="1" lang="zh-CN" altLang="en-US" sz="3600" dirty="0">
                <a:solidFill>
                  <a:srgbClr val="002060"/>
                </a:solidFill>
                <a:latin typeface="+mn-lt"/>
                <a:cs typeface="+mj-cs"/>
                <a:sym typeface="+mn-ea"/>
              </a:rPr>
              <a:t>（荧光定量</a:t>
            </a:r>
            <a:r>
              <a:rPr kumimoji="1" lang="zh-CN" altLang="en-US" sz="3600" dirty="0" smtClean="0">
                <a:solidFill>
                  <a:srgbClr val="002060"/>
                </a:solidFill>
                <a:latin typeface="+mn-lt"/>
                <a:cs typeface="+mj-cs"/>
                <a:sym typeface="+mn-ea"/>
              </a:rPr>
              <a:t>）</a:t>
            </a:r>
            <a:r>
              <a:rPr kumimoji="1" lang="en-US" altLang="zh-CN" sz="3600" dirty="0" smtClean="0">
                <a:solidFill>
                  <a:srgbClr val="002060"/>
                </a:solidFill>
                <a:latin typeface="+mn-lt"/>
                <a:cs typeface="+mj-cs"/>
                <a:sym typeface="+mn-ea"/>
              </a:rPr>
              <a:t>RT-PCR</a:t>
            </a:r>
            <a:r>
              <a:rPr kumimoji="1" lang="zh-CN" altLang="en-US" sz="3600" dirty="0" smtClean="0">
                <a:solidFill>
                  <a:srgbClr val="002060"/>
                </a:solidFill>
                <a:latin typeface="+mn-lt"/>
                <a:cs typeface="+mj-cs"/>
                <a:sym typeface="+mn-ea"/>
              </a:rPr>
              <a:t>仪</a:t>
            </a:r>
            <a:endParaRPr kumimoji="1" lang="zh-CN" altLang="en-US" sz="3600" dirty="0">
              <a:solidFill>
                <a:srgbClr val="002060"/>
              </a:solidFill>
              <a:latin typeface="+mn-lt"/>
              <a:cs typeface="+mj-cs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3790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61080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实验室各个区必须相邻布置吗？</a:t>
            </a:r>
          </a:p>
        </p:txBody>
      </p:sp>
      <p:sp>
        <p:nvSpPr>
          <p:cNvPr id="3" name="矩形 2">
            <a:extLst>
              <a:ext uri="{FF2B5EF4-FFF2-40B4-BE49-F238E27FC236}"/>
            </a:extLst>
          </p:cNvPr>
          <p:cNvSpPr/>
          <p:nvPr/>
        </p:nvSpPr>
        <p:spPr bwMode="auto">
          <a:xfrm>
            <a:off x="1325140" y="3044087"/>
            <a:ext cx="7164795" cy="1087476"/>
          </a:xfrm>
          <a:prstGeom prst="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r>
              <a:rPr kumimoji="1" lang="zh-CN" altLang="en-US" sz="4000" dirty="0" smtClean="0">
                <a:solidFill>
                  <a:schemeClr val="bg1"/>
                </a:solidFill>
                <a:sym typeface="+mn-ea"/>
              </a:rPr>
              <a:t> 分散</a:t>
            </a:r>
            <a:r>
              <a:rPr kumimoji="1" lang="zh-CN" altLang="en-US" sz="4000" dirty="0">
                <a:solidFill>
                  <a:schemeClr val="bg1"/>
                </a:solidFill>
                <a:sym typeface="+mn-ea"/>
              </a:rPr>
              <a:t>布置</a:t>
            </a:r>
            <a:r>
              <a:rPr kumimoji="1" lang="zh-CN" altLang="en-US" sz="4000" dirty="0" smtClean="0">
                <a:solidFill>
                  <a:schemeClr val="bg1"/>
                </a:solidFill>
                <a:sym typeface="+mn-ea"/>
              </a:rPr>
              <a:t>形式 </a:t>
            </a:r>
            <a:r>
              <a:rPr kumimoji="1" lang="en-US" altLang="zh-CN" sz="4000" dirty="0" smtClean="0">
                <a:solidFill>
                  <a:schemeClr val="bg1"/>
                </a:solidFill>
                <a:sym typeface="+mn-ea"/>
              </a:rPr>
              <a:t>-</a:t>
            </a:r>
            <a:r>
              <a:rPr kumimoji="1" lang="zh-CN" altLang="en-US" sz="4000" dirty="0" smtClean="0">
                <a:solidFill>
                  <a:schemeClr val="bg1"/>
                </a:solidFill>
                <a:sym typeface="+mn-ea"/>
              </a:rPr>
              <a:t> 各个区不相邻</a:t>
            </a:r>
            <a:endParaRPr kumimoji="1" lang="zh-CN" altLang="en-US" sz="4000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6" name="矩形 5">
            <a:extLst>
              <a:ext uri="{FF2B5EF4-FFF2-40B4-BE49-F238E27FC236}"/>
            </a:extLst>
          </p:cNvPr>
          <p:cNvSpPr/>
          <p:nvPr/>
        </p:nvSpPr>
        <p:spPr bwMode="auto">
          <a:xfrm>
            <a:off x="1333177" y="4301174"/>
            <a:ext cx="7164795" cy="1087476"/>
          </a:xfrm>
          <a:prstGeom prst="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anchor="ctr"/>
          <a:lstStyle/>
          <a:p>
            <a:pPr eaLnBrk="1" hangingPunct="1">
              <a:defRPr/>
            </a:pPr>
            <a:r>
              <a:rPr kumimoji="1" lang="zh-CN" altLang="en-US" sz="4000" dirty="0" smtClean="0">
                <a:solidFill>
                  <a:schemeClr val="bg1"/>
                </a:solidFill>
                <a:sym typeface="+mn-ea"/>
              </a:rPr>
              <a:t> 集中</a:t>
            </a:r>
            <a:r>
              <a:rPr kumimoji="1" lang="zh-CN" altLang="en-US" sz="4000" dirty="0">
                <a:solidFill>
                  <a:schemeClr val="bg1"/>
                </a:solidFill>
                <a:sym typeface="+mn-ea"/>
              </a:rPr>
              <a:t>布置</a:t>
            </a:r>
            <a:r>
              <a:rPr kumimoji="1" lang="zh-CN" altLang="en-US" sz="4000" dirty="0" smtClean="0">
                <a:solidFill>
                  <a:schemeClr val="bg1"/>
                </a:solidFill>
                <a:sym typeface="+mn-ea"/>
              </a:rPr>
              <a:t>形式 </a:t>
            </a:r>
            <a:r>
              <a:rPr kumimoji="1" lang="en-US" altLang="zh-CN" sz="4000" dirty="0" smtClean="0">
                <a:solidFill>
                  <a:schemeClr val="bg1"/>
                </a:solidFill>
                <a:sym typeface="+mn-ea"/>
              </a:rPr>
              <a:t>-</a:t>
            </a:r>
            <a:r>
              <a:rPr kumimoji="1" lang="zh-CN" altLang="en-US" sz="4000" dirty="0" smtClean="0">
                <a:solidFill>
                  <a:schemeClr val="bg1"/>
                </a:solidFill>
                <a:sym typeface="+mn-ea"/>
              </a:rPr>
              <a:t> 各个区    相邻</a:t>
            </a:r>
            <a:endParaRPr kumimoji="1" lang="zh-CN" altLang="en-US" sz="4000" dirty="0">
              <a:solidFill>
                <a:schemeClr val="bg1"/>
              </a:solidFill>
              <a:sym typeface="+mn-ea"/>
            </a:endParaRPr>
          </a:p>
        </p:txBody>
      </p:sp>
      <p:sp>
        <p:nvSpPr>
          <p:cNvPr id="2" name="椭圆 1"/>
          <p:cNvSpPr/>
          <p:nvPr/>
        </p:nvSpPr>
        <p:spPr bwMode="auto">
          <a:xfrm>
            <a:off x="578805" y="3270287"/>
            <a:ext cx="641573" cy="635075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椭圆 6"/>
          <p:cNvSpPr/>
          <p:nvPr/>
        </p:nvSpPr>
        <p:spPr bwMode="auto">
          <a:xfrm>
            <a:off x="578805" y="4527374"/>
            <a:ext cx="641573" cy="635075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899592" y="1823401"/>
            <a:ext cx="7956883" cy="103048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zh-CN" altLang="en-US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  不是。实验室可分为两种形式：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64804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实验室设计的核心控制目标是什么？</a:t>
            </a:r>
          </a:p>
        </p:txBody>
      </p:sp>
      <p:sp>
        <p:nvSpPr>
          <p:cNvPr id="2" name="圆角矩形 1"/>
          <p:cNvSpPr/>
          <p:nvPr/>
        </p:nvSpPr>
        <p:spPr bwMode="auto">
          <a:xfrm>
            <a:off x="611559" y="2064458"/>
            <a:ext cx="8208914" cy="1512168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2400" dirty="0"/>
              <a:t> </a:t>
            </a:r>
            <a:r>
              <a:rPr kumimoji="1" lang="en-US" altLang="zh-CN" sz="2400" dirty="0" smtClean="0"/>
              <a:t>       </a:t>
            </a:r>
            <a:r>
              <a:rPr kumimoji="1" lang="zh-CN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控制生物危害，防止病毒污染人员、环 </a:t>
            </a:r>
            <a:endParaRPr kumimoji="1" lang="en-US" altLang="zh-CN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marR="0" indent="0" defTabSz="914400" rtl="0" eaLnBrk="1" fontAlgn="base" latinLnBrk="0" hangingPunct="1">
              <a:lnSpc>
                <a:spcPct val="114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dirty="0">
                <a:solidFill>
                  <a:schemeClr val="bg1"/>
                </a:solidFill>
              </a:rPr>
              <a:t> </a:t>
            </a:r>
            <a:r>
              <a:rPr kumimoji="1" lang="en-US" altLang="zh-CN" dirty="0" smtClean="0">
                <a:solidFill>
                  <a:schemeClr val="bg1"/>
                </a:solidFill>
              </a:rPr>
              <a:t>     </a:t>
            </a:r>
            <a:r>
              <a:rPr kumimoji="1" lang="zh-CN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境</a:t>
            </a:r>
          </a:p>
        </p:txBody>
      </p:sp>
      <p:sp>
        <p:nvSpPr>
          <p:cNvPr id="3" name="圆角矩形 2"/>
          <p:cNvSpPr/>
          <p:nvPr/>
        </p:nvSpPr>
        <p:spPr bwMode="auto">
          <a:xfrm>
            <a:off x="425727" y="2267986"/>
            <a:ext cx="720080" cy="1152128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endParaRPr kumimoji="1" lang="zh-CN" alt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圆角矩形 6"/>
          <p:cNvSpPr/>
          <p:nvPr/>
        </p:nvSpPr>
        <p:spPr bwMode="auto">
          <a:xfrm>
            <a:off x="611559" y="3753496"/>
            <a:ext cx="8208914" cy="1691728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        </a:t>
            </a:r>
            <a:r>
              <a:rPr kumimoji="1" lang="zh-CN" altLang="en-US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控制核酸污染试剂、样本、操作过程</a:t>
            </a:r>
            <a:r>
              <a:rPr kumimoji="1" lang="zh-CN" altLang="en-US" dirty="0">
                <a:solidFill>
                  <a:schemeClr val="bg1"/>
                </a:solidFill>
              </a:rPr>
              <a:t>，</a:t>
            </a:r>
            <a:endParaRPr kumimoji="1" lang="en-US" altLang="zh-CN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dirty="0">
                <a:solidFill>
                  <a:schemeClr val="bg1"/>
                </a:solidFill>
              </a:rPr>
              <a:t> </a:t>
            </a:r>
            <a:r>
              <a:rPr kumimoji="1" lang="en-US" altLang="zh-CN" dirty="0" smtClean="0">
                <a:solidFill>
                  <a:schemeClr val="bg1"/>
                </a:solidFill>
              </a:rPr>
              <a:t>     </a:t>
            </a:r>
            <a:r>
              <a:rPr kumimoji="1" lang="zh-CN" altLang="en-US" dirty="0" smtClean="0">
                <a:solidFill>
                  <a:schemeClr val="bg1"/>
                </a:solidFill>
              </a:rPr>
              <a:t>防止影响检测结果</a:t>
            </a:r>
            <a:endParaRPr kumimoji="1" lang="en-US" altLang="zh-CN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圆角矩形 7"/>
          <p:cNvSpPr/>
          <p:nvPr/>
        </p:nvSpPr>
        <p:spPr bwMode="auto">
          <a:xfrm>
            <a:off x="460528" y="4023296"/>
            <a:ext cx="720080" cy="1152128"/>
          </a:xfrm>
          <a:prstGeom prst="round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wrap="square" lIns="91440" tIns="45720" rIns="91440" bIns="45720" numCol="1" rtlCol="0" anchor="ctr" anchorCtr="0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endParaRPr kumimoji="1" lang="zh-CN" altLang="en-US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726744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 bwMode="auto">
          <a:xfrm>
            <a:off x="0" y="5511799"/>
            <a:ext cx="9144000" cy="1346201"/>
          </a:xfrm>
          <a:prstGeom prst="rect">
            <a:avLst/>
          </a:prstGeom>
          <a:solidFill>
            <a:srgbClr val="2066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1" lang="zh-CN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68425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zh-CN" altLang="en-US" sz="4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一定要设置缓冲间吗？似乎浪费面积</a:t>
            </a:r>
            <a:endParaRPr lang="zh-CN" altLang="en-US" sz="4000" dirty="0" smtClean="0">
              <a:solidFill>
                <a:schemeClr val="bg1"/>
              </a:solidFill>
              <a:latin typeface="宋体" panose="02010600030101010101" pitchFamily="2" charset="-122"/>
            </a:endParaRPr>
          </a:p>
        </p:txBody>
      </p:sp>
      <p:sp>
        <p:nvSpPr>
          <p:cNvPr id="712708" name="AutoShape 4"/>
          <p:cNvSpPr>
            <a:spLocks noChangeArrowheads="1"/>
          </p:cNvSpPr>
          <p:nvPr/>
        </p:nvSpPr>
        <p:spPr bwMode="auto">
          <a:xfrm>
            <a:off x="3416300" y="1506538"/>
            <a:ext cx="2627313" cy="850900"/>
          </a:xfrm>
          <a:prstGeom prst="cube">
            <a:avLst>
              <a:gd name="adj" fmla="val 41856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试剂准备室</a:t>
            </a:r>
          </a:p>
        </p:txBody>
      </p:sp>
      <p:sp>
        <p:nvSpPr>
          <p:cNvPr id="712709" name="AutoShape 5"/>
          <p:cNvSpPr>
            <a:spLocks noChangeArrowheads="1"/>
          </p:cNvSpPr>
          <p:nvPr/>
        </p:nvSpPr>
        <p:spPr bwMode="auto">
          <a:xfrm>
            <a:off x="3416300" y="3673475"/>
            <a:ext cx="2627313" cy="838200"/>
          </a:xfrm>
          <a:prstGeom prst="cube">
            <a:avLst>
              <a:gd name="adj" fmla="val 3844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/>
              <a:t>核酸扩增室</a:t>
            </a:r>
          </a:p>
        </p:txBody>
      </p:sp>
      <p:sp>
        <p:nvSpPr>
          <p:cNvPr id="712710" name="AutoShape 6"/>
          <p:cNvSpPr>
            <a:spLocks noChangeArrowheads="1"/>
          </p:cNvSpPr>
          <p:nvPr/>
        </p:nvSpPr>
        <p:spPr bwMode="auto">
          <a:xfrm>
            <a:off x="3416300" y="4641850"/>
            <a:ext cx="2627313" cy="815975"/>
          </a:xfrm>
          <a:prstGeom prst="cube">
            <a:avLst>
              <a:gd name="adj" fmla="val 36741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/>
              <a:t>产物分析室</a:t>
            </a:r>
          </a:p>
        </p:txBody>
      </p:sp>
      <p:sp>
        <p:nvSpPr>
          <p:cNvPr id="712711" name="AutoShape 8"/>
          <p:cNvSpPr>
            <a:spLocks noChangeArrowheads="1"/>
          </p:cNvSpPr>
          <p:nvPr/>
        </p:nvSpPr>
        <p:spPr bwMode="auto">
          <a:xfrm>
            <a:off x="3427413" y="2630488"/>
            <a:ext cx="2616200" cy="838200"/>
          </a:xfrm>
          <a:prstGeom prst="cube">
            <a:avLst>
              <a:gd name="adj" fmla="val 36551"/>
            </a:avLst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>
                <a:solidFill>
                  <a:schemeClr val="bg1"/>
                </a:solidFill>
              </a:rPr>
              <a:t>样本制备室</a:t>
            </a:r>
          </a:p>
        </p:txBody>
      </p:sp>
      <p:sp>
        <p:nvSpPr>
          <p:cNvPr id="388105" name="AutoShape 9"/>
          <p:cNvSpPr>
            <a:spLocks noChangeArrowheads="1"/>
          </p:cNvSpPr>
          <p:nvPr/>
        </p:nvSpPr>
        <p:spPr bwMode="auto">
          <a:xfrm>
            <a:off x="5637213" y="1500188"/>
            <a:ext cx="1143000" cy="857250"/>
          </a:xfrm>
          <a:prstGeom prst="cube">
            <a:avLst>
              <a:gd name="adj" fmla="val 4185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388106" name="AutoShape 10"/>
          <p:cNvSpPr>
            <a:spLocks noChangeArrowheads="1"/>
          </p:cNvSpPr>
          <p:nvPr/>
        </p:nvSpPr>
        <p:spPr bwMode="auto">
          <a:xfrm>
            <a:off x="5737225" y="2630488"/>
            <a:ext cx="1066800" cy="836612"/>
          </a:xfrm>
          <a:prstGeom prst="cube">
            <a:avLst>
              <a:gd name="adj" fmla="val 3674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388107" name="AutoShape 11"/>
          <p:cNvSpPr>
            <a:spLocks noChangeArrowheads="1"/>
          </p:cNvSpPr>
          <p:nvPr/>
        </p:nvSpPr>
        <p:spPr bwMode="auto">
          <a:xfrm>
            <a:off x="5713413" y="3663950"/>
            <a:ext cx="1066800" cy="850900"/>
          </a:xfrm>
          <a:prstGeom prst="cube">
            <a:avLst>
              <a:gd name="adj" fmla="val 3851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388108" name="AutoShape 12"/>
          <p:cNvSpPr>
            <a:spLocks noChangeArrowheads="1"/>
          </p:cNvSpPr>
          <p:nvPr/>
        </p:nvSpPr>
        <p:spPr bwMode="auto">
          <a:xfrm>
            <a:off x="5737225" y="4633913"/>
            <a:ext cx="1041400" cy="823912"/>
          </a:xfrm>
          <a:prstGeom prst="cube">
            <a:avLst>
              <a:gd name="adj" fmla="val 38218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algn="ctr"/>
            <a:r>
              <a:rPr lang="zh-CN" altLang="en-US" sz="2800">
                <a:solidFill>
                  <a:srgbClr val="FF0000"/>
                </a:solidFill>
              </a:rPr>
              <a:t>缓冲</a:t>
            </a:r>
          </a:p>
        </p:txBody>
      </p:sp>
      <p:sp>
        <p:nvSpPr>
          <p:cNvPr id="13" name="Rectangle 3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95536" y="1892300"/>
            <a:ext cx="2533650" cy="26193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4000" b="1" kern="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是</a:t>
            </a:r>
            <a:endParaRPr lang="en-US" altLang="zh-CN" sz="4000" b="1" kern="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3600" kern="0" dirty="0" smtClean="0">
                <a:solidFill>
                  <a:schemeClr val="bg1"/>
                </a:solidFill>
                <a:latin typeface="+mn-ea"/>
                <a:sym typeface="+mn-ea"/>
              </a:rPr>
              <a:t>◆</a:t>
            </a:r>
            <a:r>
              <a:rPr lang="zh-CN" altLang="en-US" sz="3600" kern="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独立分区</a:t>
            </a:r>
            <a:endParaRPr lang="en-US" altLang="zh-CN" sz="3600" kern="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3600" kern="0" dirty="0">
                <a:solidFill>
                  <a:srgbClr val="FF0000"/>
                </a:solidFill>
                <a:latin typeface="+mn-ea"/>
                <a:sym typeface="+mn-ea"/>
              </a:rPr>
              <a:t>◆</a:t>
            </a:r>
            <a:r>
              <a:rPr lang="zh-CN" altLang="en-US" sz="3600" kern="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设置缓冲</a:t>
            </a:r>
            <a:endParaRPr lang="en-US" altLang="zh-CN" sz="3600" kern="0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2" name="矩形 1">
            <a:extLst>
              <a:ext uri="{FF2B5EF4-FFF2-40B4-BE49-F238E27FC236}"/>
            </a:extLst>
          </p:cNvPr>
          <p:cNvSpPr/>
          <p:nvPr/>
        </p:nvSpPr>
        <p:spPr bwMode="auto">
          <a:xfrm>
            <a:off x="0" y="5514974"/>
            <a:ext cx="9144000" cy="134937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anchor="ctr"/>
          <a:lstStyle/>
          <a:p>
            <a:pPr algn="ctr" eaLnBrk="1" hangingPunct="1">
              <a:defRPr/>
            </a:pPr>
            <a:r>
              <a:rPr kumimoji="1"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缓冲</a:t>
            </a:r>
            <a:r>
              <a:rPr kumimoji="1"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间是阻隔空气</a:t>
            </a:r>
            <a:r>
              <a:rPr kumimoji="1"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交换的首要</a:t>
            </a:r>
            <a:r>
              <a:rPr kumimoji="1" lang="zh-CN" altLang="en-US" sz="4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措施</a:t>
            </a:r>
          </a:p>
        </p:txBody>
      </p:sp>
    </p:spTree>
    <p:extLst>
      <p:ext uri="{BB962C8B-B14F-4D97-AF65-F5344CB8AC3E}">
        <p14:creationId xmlns:p14="http://schemas.microsoft.com/office/powerpoint/2010/main" val="30609610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8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5" grpId="0" animBg="1"/>
      <p:bldP spid="388106" grpId="0" animBg="1"/>
      <p:bldP spid="388107" grpId="0" animBg="1"/>
      <p:bldP spid="388108" grpId="0" animBg="1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11781</TotalTime>
  <Words>1989</Words>
  <Application>Microsoft Office PowerPoint</Application>
  <PresentationFormat>全屏显示(4:3)</PresentationFormat>
  <Paragraphs>341</Paragraphs>
  <Slides>45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45</vt:i4>
      </vt:variant>
    </vt:vector>
  </HeadingPairs>
  <TitlesOfParts>
    <vt:vector size="56" baseType="lpstr">
      <vt:lpstr>MS PMincho</vt:lpstr>
      <vt:lpstr>方正超粗黑_GBK</vt:lpstr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默认设计模板</vt:lpstr>
      <vt:lpstr>谢景欣</vt:lpstr>
      <vt:lpstr>PowerPoint 演示文稿</vt:lpstr>
      <vt:lpstr>主要设计依据有哪些？</vt:lpstr>
      <vt:lpstr>PowerPoint 演示文稿</vt:lpstr>
      <vt:lpstr>PowerPoint 演示文稿</vt:lpstr>
      <vt:lpstr>RT-PCR</vt:lpstr>
      <vt:lpstr>实验室各个区必须相邻布置吗？</vt:lpstr>
      <vt:lpstr>实验室设计的核心控制目标是什么？</vt:lpstr>
      <vt:lpstr>一定要设置缓冲间吗？似乎浪费面积</vt:lpstr>
      <vt:lpstr>集中式，一定需要PCR专用走廊吗？</vt:lpstr>
      <vt:lpstr>PowerPoint 演示文稿</vt:lpstr>
      <vt:lpstr>说明：</vt:lpstr>
      <vt:lpstr>PowerPoint 演示文稿</vt:lpstr>
      <vt:lpstr>BSL-2   负压 是否更加安全？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特别说明：</vt:lpstr>
      <vt:lpstr>《导则》——</vt:lpstr>
      <vt:lpstr>缓冲间设计为正压或最负压是否合理？</vt:lpstr>
      <vt:lpstr>PowerPoint 演示文稿</vt:lpstr>
      <vt:lpstr>实验室空气是否一定要净化？</vt:lpstr>
      <vt:lpstr>如何设置通风空调？</vt:lpstr>
      <vt:lpstr>   采用普通排风装置</vt:lpstr>
      <vt:lpstr>   采用普通排风装置</vt:lpstr>
      <vt:lpstr>   集中空调系统 恒压设计</vt:lpstr>
      <vt:lpstr>   集中空调系统 恒压设计</vt:lpstr>
      <vt:lpstr>集中空调通风系统</vt:lpstr>
      <vt:lpstr>集中送风、分别排风</vt:lpstr>
      <vt:lpstr>PowerPoint 演示文稿</vt:lpstr>
      <vt:lpstr>实验室必须设置洗手池吗？</vt:lpstr>
      <vt:lpstr>实验室必须设冲淋洗眼装置吗？</vt:lpstr>
      <vt:lpstr>实验室必须设污物走廊？洁污分流？</vt:lpstr>
      <vt:lpstr>PowerPoint 演示文稿</vt:lpstr>
      <vt:lpstr>是否一定要使用B2型生物安全柜吗？</vt:lpstr>
      <vt:lpstr>是否一定要在核心工作间设置高压锅？</vt:lpstr>
      <vt:lpstr>PowerPoint 演示文稿</vt:lpstr>
    </vt:vector>
  </TitlesOfParts>
  <Company>jscdc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卫生工程知识在评价中的运用</dc:title>
  <dc:creator>xjx</dc:creator>
  <cp:lastModifiedBy>谢景欣</cp:lastModifiedBy>
  <cp:revision>2671</cp:revision>
  <dcterms:created xsi:type="dcterms:W3CDTF">2005-04-02T12:02:11Z</dcterms:created>
  <dcterms:modified xsi:type="dcterms:W3CDTF">2020-02-13T10:16:14Z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